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Nunito"/>
      <p:regular r:id="rId41"/>
      <p:bold r:id="rId42"/>
      <p:italic r:id="rId43"/>
      <p:boldItalic r:id="rId44"/>
    </p:embeddedFont>
    <p:embeddedFont>
      <p:font typeface="Montserrat"/>
      <p:regular r:id="rId45"/>
      <p:bold r:id="rId46"/>
      <p:italic r:id="rId47"/>
      <p:boldItalic r:id="rId48"/>
    </p:embeddedFont>
    <p:embeddedFont>
      <p:font typeface="Lato Light"/>
      <p:regular r:id="rId49"/>
      <p:bold r:id="rId50"/>
      <p:italic r:id="rId51"/>
      <p:boldItalic r:id="rId52"/>
    </p:embeddedFont>
    <p:embeddedFont>
      <p:font typeface="Arial Black"/>
      <p:regular r:id="rId53"/>
    </p:embeddedFont>
    <p:embeddedFont>
      <p:font typeface="Oswald"/>
      <p:regular r:id="rId54"/>
      <p:bold r:id="rId55"/>
    </p:embeddedFont>
    <p:embeddedFont>
      <p:font typeface="Nunito Light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92">
          <p15:clr>
            <a:srgbClr val="9AA0A6"/>
          </p15:clr>
        </p15:guide>
        <p15:guide id="2" orient="horz" pos="3177">
          <p15:clr>
            <a:srgbClr val="9AA0A6"/>
          </p15:clr>
        </p15:guide>
        <p15:guide id="3" orient="horz" pos="669">
          <p15:clr>
            <a:srgbClr val="9AA0A6"/>
          </p15:clr>
        </p15:guide>
        <p15:guide id="4" pos="2904">
          <p15:clr>
            <a:srgbClr val="9AA0A6"/>
          </p15:clr>
        </p15:guide>
        <p15:guide id="5" pos="150">
          <p15:clr>
            <a:srgbClr val="9AA0A6"/>
          </p15:clr>
        </p15:guide>
        <p15:guide id="6" pos="1152">
          <p15:clr>
            <a:srgbClr val="9AA0A6"/>
          </p15:clr>
        </p15:guide>
        <p15:guide id="7" pos="246">
          <p15:clr>
            <a:srgbClr val="9AA0A6"/>
          </p15:clr>
        </p15:guide>
        <p15:guide id="8" pos="2905">
          <p15:clr>
            <a:srgbClr val="9AA0A6"/>
          </p15:clr>
        </p15:guide>
      </p15:sldGuideLst>
    </p:ext>
    <p:ext uri="http://customooxmlschemas.google.com/">
      <go:slidesCustomData xmlns:go="http://customooxmlschemas.google.com/" r:id="rId60" roundtripDataSignature="AMtx7miBSMplJS3a8LszGvlxH7cZue/x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92" orient="horz"/>
        <p:guide pos="3177" orient="horz"/>
        <p:guide pos="669" orient="horz"/>
        <p:guide pos="2904"/>
        <p:guide pos="150"/>
        <p:guide pos="1152"/>
        <p:guide pos="246"/>
        <p:guide pos="2905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Nunito-bold.fntdata"/><Relationship Id="rId41" Type="http://schemas.openxmlformats.org/officeDocument/2006/relationships/font" Target="fonts/Nunito-regular.fntdata"/><Relationship Id="rId44" Type="http://schemas.openxmlformats.org/officeDocument/2006/relationships/font" Target="fonts/Nunito-boldItalic.fntdata"/><Relationship Id="rId43" Type="http://schemas.openxmlformats.org/officeDocument/2006/relationships/font" Target="fonts/Nunito-italic.fntdata"/><Relationship Id="rId46" Type="http://schemas.openxmlformats.org/officeDocument/2006/relationships/font" Target="fonts/Montserrat-bold.fntdata"/><Relationship Id="rId45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-boldItalic.fntdata"/><Relationship Id="rId47" Type="http://schemas.openxmlformats.org/officeDocument/2006/relationships/font" Target="fonts/Montserrat-italic.fntdata"/><Relationship Id="rId49" Type="http://schemas.openxmlformats.org/officeDocument/2006/relationships/font" Target="fonts/LatoLigh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customschemas.google.com/relationships/presentationmetadata" Target="meta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atoLight-italic.fntdata"/><Relationship Id="rId50" Type="http://schemas.openxmlformats.org/officeDocument/2006/relationships/font" Target="fonts/LatoLight-bold.fntdata"/><Relationship Id="rId53" Type="http://schemas.openxmlformats.org/officeDocument/2006/relationships/font" Target="fonts/ArialBlack-regular.fntdata"/><Relationship Id="rId52" Type="http://schemas.openxmlformats.org/officeDocument/2006/relationships/font" Target="fonts/LatoLight-boldItalic.fntdata"/><Relationship Id="rId11" Type="http://schemas.openxmlformats.org/officeDocument/2006/relationships/slide" Target="slides/slide6.xml"/><Relationship Id="rId55" Type="http://schemas.openxmlformats.org/officeDocument/2006/relationships/font" Target="fonts/Oswald-bold.fntdata"/><Relationship Id="rId10" Type="http://schemas.openxmlformats.org/officeDocument/2006/relationships/slide" Target="slides/slide5.xml"/><Relationship Id="rId54" Type="http://schemas.openxmlformats.org/officeDocument/2006/relationships/font" Target="fonts/Oswald-regular.fntdata"/><Relationship Id="rId13" Type="http://schemas.openxmlformats.org/officeDocument/2006/relationships/slide" Target="slides/slide8.xml"/><Relationship Id="rId57" Type="http://schemas.openxmlformats.org/officeDocument/2006/relationships/font" Target="fonts/NunitoLight-bold.fntdata"/><Relationship Id="rId12" Type="http://schemas.openxmlformats.org/officeDocument/2006/relationships/slide" Target="slides/slide7.xml"/><Relationship Id="rId56" Type="http://schemas.openxmlformats.org/officeDocument/2006/relationships/font" Target="fonts/NunitoLight-regular.fntdata"/><Relationship Id="rId15" Type="http://schemas.openxmlformats.org/officeDocument/2006/relationships/slide" Target="slides/slide10.xml"/><Relationship Id="rId59" Type="http://schemas.openxmlformats.org/officeDocument/2006/relationships/font" Target="fonts/NunitoLight-boldItalic.fntdata"/><Relationship Id="rId14" Type="http://schemas.openxmlformats.org/officeDocument/2006/relationships/slide" Target="slides/slide9.xml"/><Relationship Id="rId58" Type="http://schemas.openxmlformats.org/officeDocument/2006/relationships/font" Target="fonts/NunitoLight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Hello, I’m Niki Barolini, art director and science visualizer in the office of communications.</a:t>
            </a:r>
            <a:endParaRPr sz="18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My talk today will focus on Developing Scientific Figures &amp; Journal Covers. </a:t>
            </a:r>
            <a:endParaRPr sz="15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4" name="Google Shape;3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42f9999c35_0_149:notes"/>
          <p:cNvSpPr/>
          <p:nvPr>
            <p:ph idx="2" type="sldImg"/>
          </p:nvPr>
        </p:nvSpPr>
        <p:spPr>
          <a:xfrm>
            <a:off x="-16992600" y="-11796713"/>
            <a:ext cx="22159800" cy="1246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7" name="Google Shape;137;g142f9999c35_0_149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Here’s example of a linear graph: </a:t>
            </a:r>
            <a:r>
              <a:rPr lang="en" sz="16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The entry point is on the left, were the viewer is then guided linearly through the process in a logical manner.</a:t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42f9999c35_0_161:notes"/>
          <p:cNvSpPr/>
          <p:nvPr>
            <p:ph idx="2" type="sldImg"/>
          </p:nvPr>
        </p:nvSpPr>
        <p:spPr>
          <a:xfrm>
            <a:off x="-16992600" y="-11796713"/>
            <a:ext cx="22159800" cy="1246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0" name="Google Shape;150;g142f9999c35_0_161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This is a</a:t>
            </a:r>
            <a:r>
              <a:rPr b="0" lang="en" sz="17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 serpentine path because the information zig-zags from entry point on the top left to the exit on the bottom right</a:t>
            </a:r>
            <a:endParaRPr b="0" sz="17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sz="1400">
              <a:solidFill>
                <a:srgbClr val="1155CC"/>
              </a:solidFill>
              <a:highlight>
                <a:srgbClr val="434343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42f9999c35_0_175:notes"/>
          <p:cNvSpPr/>
          <p:nvPr>
            <p:ph idx="2" type="sldImg"/>
          </p:nvPr>
        </p:nvSpPr>
        <p:spPr>
          <a:xfrm>
            <a:off x="-16992600" y="-11796713"/>
            <a:ext cx="22159800" cy="1246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5" name="Google Shape;165;g142f9999c35_0_175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A convergent path forms a triangulation</a:t>
            </a:r>
            <a:endParaRPr b="0" sz="1800">
              <a:solidFill>
                <a:srgbClr val="1155CC"/>
              </a:solidFill>
              <a:highlight>
                <a:srgbClr val="434343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42f9999c35_0_191:notes"/>
          <p:cNvSpPr/>
          <p:nvPr>
            <p:ph idx="2" type="sldImg"/>
          </p:nvPr>
        </p:nvSpPr>
        <p:spPr>
          <a:xfrm>
            <a:off x="-16992600" y="-11796713"/>
            <a:ext cx="22159800" cy="1246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2" name="Google Shape;182;g142f9999c35_0_191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A circular path </a:t>
            </a:r>
            <a:endParaRPr sz="18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42f9999c35_0_203:notes"/>
          <p:cNvSpPr/>
          <p:nvPr>
            <p:ph idx="2" type="sldImg"/>
          </p:nvPr>
        </p:nvSpPr>
        <p:spPr>
          <a:xfrm>
            <a:off x="-16992600" y="-11796713"/>
            <a:ext cx="22159800" cy="1246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5" name="Google Shape;195;g142f9999c35_0_203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And finally a </a:t>
            </a:r>
            <a:r>
              <a:rPr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Radiating path</a:t>
            </a:r>
            <a:endParaRPr sz="18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Naturally, multiple paths can be combined into one graphic. This one has both radiating and circular paths. </a:t>
            </a:r>
            <a:endParaRPr sz="18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:notes"/>
          <p:cNvSpPr/>
          <p:nvPr>
            <p:ph idx="2" type="sldImg"/>
          </p:nvPr>
        </p:nvSpPr>
        <p:spPr>
          <a:xfrm>
            <a:off x="-16992600" y="-11796713"/>
            <a:ext cx="22159913" cy="124650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9" name="Google Shape;209;p18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The next thing to consider are the actors.</a:t>
            </a:r>
            <a:r>
              <a:rPr b="0" lang="en" sz="16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 Who is this story about, who are the ‘players’ that will travel along the path?</a:t>
            </a:r>
            <a:endParaRPr sz="1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en" sz="16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Just like real movie actors, who is the star? The co-star? The extras? (Is there a villain...?!) And what is the relationship between the actors?</a:t>
            </a:r>
            <a:endParaRPr b="0" sz="16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In this example the batch reactor is the hero who will eliminate the polluting iron slag waste</a:t>
            </a:r>
            <a:endParaRPr b="0" sz="16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9:notes"/>
          <p:cNvSpPr/>
          <p:nvPr>
            <p:ph idx="2" type="sldImg"/>
          </p:nvPr>
        </p:nvSpPr>
        <p:spPr>
          <a:xfrm>
            <a:off x="-16992600" y="-11796713"/>
            <a:ext cx="22159913" cy="124650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26" name="Google Shape;226;p19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7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Last but not least</a:t>
            </a:r>
            <a:r>
              <a:rPr b="0" lang="en" sz="17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b="1" lang="en" sz="17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clarity</a:t>
            </a:r>
            <a:r>
              <a:rPr b="0" lang="en" sz="17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 is achieved by not adding extra clutter to the diagram, strong graphics are </a:t>
            </a:r>
            <a:r>
              <a:rPr b="1" lang="en" sz="17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clean. </a:t>
            </a:r>
            <a:r>
              <a:rPr b="0" lang="en" sz="17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 This doesn’t mean that the image should be stark, but rather that each element should have a distinct purpose and not be superfluous. Shapes, colors, patterns, and fonts should be used to drive the message along the path and not just to be pleasing to the eye.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en" sz="14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0"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</a:rPr>
              <a:t>In the next few slides I will show ‘before and after’ examples.  On the left of the slides are sketches or doodles that I received from Columbia researchers and faculty and the final illustrations will be on the right. </a:t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first example</a:t>
            </a:r>
            <a:r>
              <a:rPr lang="en" sz="1800"/>
              <a:t> features a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very detailed sketch </a:t>
            </a:r>
            <a:r>
              <a:rPr lang="en" sz="1800"/>
              <a:t>done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Dr. Freedberg for a grant submission figure. </a:t>
            </a:r>
            <a:b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/>
              <a:t>This would be considered an example of a simple graphic, because the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foundational elements for this graphic </a:t>
            </a:r>
            <a:r>
              <a:rPr lang="en" sz="1800"/>
              <a:t>are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</a:t>
            </a:r>
            <a:r>
              <a:rPr lang="en" sz="1800"/>
              <a:t>ready</a:t>
            </a:r>
            <a:br>
              <a:rPr lang="en" sz="1800"/>
            </a:b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en" sz="1800"/>
              <a:t> mapped out, it only needed to be augmented with color, shading and detail.</a:t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By adding those elements the visual impact and legibility increased.</a:t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Here is another example of a detailed sketch for a review article.</a:t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Although the hand writing was difficult to read in places, I was also given typewritten instructions to follow which streamlined the execution.</a:t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In this circular path image adding the multicolored background served to differentiate and highlight the mouse pup’s body parts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Here is an example of a sketch done using Biorender icons—</a:t>
            </a:r>
            <a:br>
              <a:rPr lang="en" sz="1800"/>
            </a:br>
            <a:r>
              <a:rPr lang="en" sz="1800"/>
              <a:t>Biorender, for those who don’t know, is a website that offers pre-made icons and templates from all fields of life sciences.</a:t>
            </a:r>
            <a:endParaRPr sz="1800"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And here is the final illustration I created from it.</a:t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A few of the changes I made were to:</a:t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add a human so that the organs aren’t just floating 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Enlarge the call out window from the intestines </a:t>
            </a:r>
            <a:endParaRPr sz="1800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And add information to the arrow giving it more visual functionality</a:t>
            </a:r>
            <a:endParaRPr sz="1800"/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It may not seem so at first glance, but the basic structure is a circular path</a:t>
            </a:r>
            <a:endParaRPr sz="18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" name="Google Shape;4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everyone recognizes that illustrations and graphics are an invaluable factor in clearly presenting ideas.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Its not news that artists and physicians have always shared a close working relationship--they needed each other to make sense of the intricate workings of our bodies.</a:t>
            </a:r>
            <a:endParaRPr sz="17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Here is an example of a research figure for publication in the journal Cell  that required visual editing and polishing.</a:t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 </a:t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And this is the finished illustration</a:t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The flow and legibility of the of the figure are improved by re-organizing the direction of the first column to flow from top down and by visually balancing the other elements in order to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 information clearly in an eye-catching way. </a:t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The scope, of course, is to enhance the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understanding of the viewer, not make it more confusing.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This uses convergent and linear paths</a:t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42f9999c35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g142f9999c3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The sketch was organized in 3 divided columns, but I felt that it flowed better without the dividing lines and gave the numbers a striking color to better guide the viewer through the sequence</a:t>
            </a:r>
            <a:endParaRPr sz="16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It is actually a serpentine path going from left to right on top and then zigging down to the bottom left corner</a:t>
            </a:r>
            <a:endParaRPr sz="16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42c89c42c8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142c89c42c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This is another example of a linear infographic graphic that depicts Calm Breathing Methods for rehabilitation.</a:t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Using examples of people in a graphic rather than just organs or data, often makes it more relatable.</a:t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>
                <a:solidFill>
                  <a:schemeClr val="dk1"/>
                </a:solidFill>
              </a:rPr>
              <a:t>this sketch is a bit of an unfinished thought</a:t>
            </a:r>
            <a:r>
              <a:rPr lang="en" sz="1800"/>
              <a:t>--what I mean by that has nothing whatsoever to do with the lines or quality of the marks of the sketch---rather, it knows the basic idea of what it wants to say but it is unsure of how to get there in a visually efficient way.</a:t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It went through many iterations in order to become the finished product, which as you can see is quite different from the layout of the original sketch. There can be a lot of layout experimentation involved to get a graphic to work.</a:t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42f9999c35_0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g142f9999c3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This last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sketch is</a:t>
            </a:r>
            <a:r>
              <a:rPr lang="en" sz="1800"/>
              <a:t>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lang="en" sz="1800"/>
              <a:t>spinal surgery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it required a great deal of research on my part in order to better understand the surgical tools and instruments involved. But it all began with a humble doodle that mapped out the basics of the mechanism.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In other words, preliminary sketches and doodles that an artist can springboard from are essential to generating detailed illustrations.</a:t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800"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800"/>
              <a:t>Next I am going to talk about developing cover art for jounals</a:t>
            </a:r>
            <a:endParaRPr b="1" sz="18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Developing cover art for journals is a different process than that of creating figures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600">
              <a:solidFill>
                <a:srgbClr val="0B461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The best place to start is by reviewing the cover art of past publications in order to familiarize yourself with that journal’s particular aesthetic.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Journals have different personalities and approaches; what works for some won’t work for others.</a:t>
            </a:r>
            <a:endParaRPr sz="1600">
              <a:solidFill>
                <a:srgbClr val="0B461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400"/>
              <a:t>Consider: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Is the cover art more technical and literal or more artistic and conceptual?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/>
              <a:t>Is it humours? Are they using 3D elements?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rgbClr val="0B461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700">
                <a:solidFill>
                  <a:schemeClr val="dk1"/>
                </a:solidFill>
              </a:rPr>
              <a:t>The following is a quick summary of the process used to create this cover art with Dr. Scott Small for Translational Science magazine </a:t>
            </a:r>
            <a:endParaRPr sz="17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</a:rPr>
              <a:t>Dr Small’s research focuses on </a:t>
            </a: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Tau protein levels in tear fluid that are elevated in patients with neurodegeneration and have been identified as biomarkers for neurological diseases such as Alzheimer’s.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>
                <a:solidFill>
                  <a:schemeClr val="dk1"/>
                </a:solidFill>
              </a:rPr>
              <a:t>he shared these conceptual images as inspiration for cover art:</a:t>
            </a:r>
            <a:endParaRPr sz="1600"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chemeClr val="dk1"/>
                </a:solidFill>
              </a:rPr>
              <a:t> the brain</a:t>
            </a:r>
            <a:endParaRPr sz="1600"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chemeClr val="dk1"/>
                </a:solidFill>
              </a:rPr>
              <a:t>Tau proteins</a:t>
            </a:r>
            <a:endParaRPr sz="1600"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chemeClr val="dk1"/>
                </a:solidFill>
              </a:rPr>
              <a:t>degenerated neurons</a:t>
            </a:r>
            <a:endParaRPr sz="1600"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chemeClr val="dk1"/>
                </a:solidFill>
              </a:rPr>
              <a:t>clouds </a:t>
            </a:r>
            <a:endParaRPr sz="1600"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chemeClr val="dk1"/>
                </a:solidFill>
              </a:rPr>
              <a:t>tears</a:t>
            </a:r>
            <a:endParaRPr sz="1600"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>
                <a:solidFill>
                  <a:schemeClr val="dk1"/>
                </a:solidFill>
              </a:rPr>
              <a:t>aging and Alzheimer patients</a:t>
            </a:r>
            <a:endParaRPr sz="16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/>
              <a:t>I played with the idea of a person afflicted with Alzheimer’s crying Tau tears—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/>
              <a:t>and another of a ‘foggy brain’ raining Tau proteins</a:t>
            </a:r>
            <a:endParaRPr sz="15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/>
              <a:t>But looking through the past cover art for Translational Medicine, it was clear that my images were not in line with their overall aesthetic</a:t>
            </a:r>
            <a:endParaRPr sz="16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" name="Google Shape;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Often physicians were also artists, or artists who also practiced medicine…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icons such as Leonardo Davinci, Andreas Vesalius and Frank Netter</a:t>
            </a:r>
            <a:endParaRPr sz="18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42f9999c35_0_2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g142f9999c35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700"/>
              <a:t>Ultimately, we focused on the concept of a cloudy brain in a storm raining Tau proteins since it created the cleanest and most succinct visual allegory to the research.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700"/>
              <a:t>Here are two versions using that concept.</a:t>
            </a:r>
            <a:r>
              <a:rPr lang="en" sz="1400"/>
              <a:t> 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</a:rPr>
              <a:t>They accepted the version of the brain crying Tau and they omitted the version with the crying person—which is more consistent with the look of their past cover art</a:t>
            </a:r>
            <a:endParaRPr sz="14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362c2bf99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g1362c2bf99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0C343D"/>
                </a:solidFill>
              </a:rPr>
              <a:t>Finally, here are a few benefits of effective collaboration between scientist and artist:</a:t>
            </a:r>
            <a:endParaRPr sz="1700">
              <a:solidFill>
                <a:srgbClr val="0C343D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700"/>
              <a:buAutoNum type="arabicPeriod"/>
            </a:pPr>
            <a:r>
              <a:rPr lang="en" sz="1700">
                <a:solidFill>
                  <a:srgbClr val="0C343D"/>
                </a:solidFill>
              </a:rPr>
              <a:t>Creating visuals can clarify ideas </a:t>
            </a:r>
            <a:endParaRPr sz="1700">
              <a:solidFill>
                <a:srgbClr val="0C343D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700"/>
              <a:buAutoNum type="arabicPeriod"/>
            </a:pPr>
            <a:r>
              <a:rPr lang="en" sz="1700">
                <a:solidFill>
                  <a:srgbClr val="0C343D"/>
                </a:solidFill>
              </a:rPr>
              <a:t>artwork can bring in additional funding--and in some cases </a:t>
            </a:r>
            <a:r>
              <a:rPr b="1" lang="en" sz="1700">
                <a:solidFill>
                  <a:srgbClr val="0C343D"/>
                </a:solidFill>
              </a:rPr>
              <a:t>might even become the driver to acquiring funding. </a:t>
            </a:r>
            <a:endParaRPr sz="1700">
              <a:solidFill>
                <a:srgbClr val="0C343D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700"/>
              <a:buAutoNum type="arabicPeriod"/>
            </a:pPr>
            <a:r>
              <a:rPr lang="en" sz="1700">
                <a:solidFill>
                  <a:srgbClr val="0C343D"/>
                </a:solidFill>
              </a:rPr>
              <a:t>Art can Become part of the scientific process of model-building.</a:t>
            </a:r>
            <a:endParaRPr b="1" sz="1700">
              <a:solidFill>
                <a:srgbClr val="0C343D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700"/>
              <a:buAutoNum type="arabicPeriod"/>
            </a:pPr>
            <a:r>
              <a:rPr lang="en" sz="1700">
                <a:solidFill>
                  <a:srgbClr val="0C343D"/>
                </a:solidFill>
              </a:rPr>
              <a:t>And create assets that can be used to promote and communicate discoveries on multiple platforms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As with all things, the more attention and time given to its development the better the results, so include art at the start! </a:t>
            </a:r>
            <a:endParaRPr sz="16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Feel free to reach out to me if you would like to discuss creating a science illustration or graphic!</a:t>
            </a:r>
            <a:endParaRPr sz="16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9" name="Google Shape;399;p25:notes"/>
          <p:cNvSpPr/>
          <p:nvPr>
            <p:ph idx="2" type="sldImg"/>
          </p:nvPr>
        </p:nvSpPr>
        <p:spPr>
          <a:xfrm>
            <a:off x="379413" y="685800"/>
            <a:ext cx="6097587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7:notes"/>
          <p:cNvSpPr/>
          <p:nvPr>
            <p:ph idx="2" type="sldImg"/>
          </p:nvPr>
        </p:nvSpPr>
        <p:spPr>
          <a:xfrm>
            <a:off x="-16992600" y="-11796713"/>
            <a:ext cx="22159913" cy="124650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2" name="Google Shape;412;p17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As in a story, there</a:t>
            </a:r>
            <a:r>
              <a:rPr b="0" lang="en" sz="14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 is a narrative, or a distinct </a:t>
            </a:r>
            <a:r>
              <a:rPr b="1" lang="en" sz="14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path</a:t>
            </a:r>
            <a:r>
              <a:rPr b="0" lang="en" sz="14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 from entry to exit point.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en" sz="14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Clear paths are crucial for directing the flow of information. </a:t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en" sz="14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Here are </a:t>
            </a:r>
            <a:r>
              <a:rPr lang="en" sz="14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a few</a:t>
            </a:r>
            <a:r>
              <a:rPr b="0" lang="en" sz="14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 examples of common paths:</a:t>
            </a:r>
            <a:endParaRPr b="0"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Linear</a:t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Circular</a:t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Convergent</a:t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Radiating</a:t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Serpentine </a:t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42f9999c35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6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The graphic about recycling slag was made to communicate the process to a general audience so it keeps complex scientific details to a minimum. The entry point is on the left, were the viewer is then guided linearly through the recycling process in a logical manner.</a:t>
            </a:r>
            <a:endParaRPr sz="16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1" name="Google Shape;441;g142f9999c35_0_118:notes"/>
          <p:cNvSpPr/>
          <p:nvPr>
            <p:ph idx="2" type="sldImg"/>
          </p:nvPr>
        </p:nvSpPr>
        <p:spPr>
          <a:xfrm>
            <a:off x="379413" y="685800"/>
            <a:ext cx="6097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700"/>
              <a:t>Unlike those icons, I’m not a physician---I did take a year of pre-med in college and I soon found out that I am a much better artist than I would have been a doctor! After college I got a job as a graphic designer and illustrator with the medical publisher Raven Press.</a:t>
            </a:r>
            <a:endParaRPr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Now, I create graphics and science illustrations at Columbia where I have been working for the last 16 years.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:notes"/>
          <p:cNvSpPr/>
          <p:nvPr>
            <p:ph idx="2" type="sldImg"/>
          </p:nvPr>
        </p:nvSpPr>
        <p:spPr>
          <a:xfrm>
            <a:off x="-16992600" y="-11796713"/>
            <a:ext cx="22159913" cy="124650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9" name="Google Shape;69;p13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But often scientist have to create their own images, </a:t>
            </a:r>
            <a:br>
              <a:rPr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so</a:t>
            </a:r>
            <a:r>
              <a:rPr b="0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 are some basic things to consider when creating research images and other science art: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sz="18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0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Audience</a:t>
            </a:r>
            <a:endParaRPr sz="1500"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0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Context</a:t>
            </a:r>
            <a:endParaRPr sz="1500"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Path</a:t>
            </a:r>
            <a:endParaRPr sz="1500"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0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Actors</a:t>
            </a:r>
            <a:endParaRPr sz="1500"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0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Clarity</a:t>
            </a:r>
            <a:endParaRPr b="0" sz="18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6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6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:notes"/>
          <p:cNvSpPr/>
          <p:nvPr>
            <p:ph idx="2" type="sldImg"/>
          </p:nvPr>
        </p:nvSpPr>
        <p:spPr>
          <a:xfrm>
            <a:off x="-16992600" y="-11796713"/>
            <a:ext cx="22159913" cy="124650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8" name="Google Shape;78;p14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Here are some questions to ask yourself:</a:t>
            </a:r>
            <a:endParaRPr b="0" sz="18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Who is your audience?</a:t>
            </a:r>
            <a:endParaRPr sz="18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0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How familiar is your audience with the subject matter?</a:t>
            </a:r>
            <a:endParaRPr sz="1500"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0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What’s your desired outcome?</a:t>
            </a:r>
            <a:endParaRPr sz="15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:notes"/>
          <p:cNvSpPr/>
          <p:nvPr>
            <p:ph idx="2" type="sldImg"/>
          </p:nvPr>
        </p:nvSpPr>
        <p:spPr>
          <a:xfrm>
            <a:off x="-16992600" y="-11796713"/>
            <a:ext cx="22159913" cy="124650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8" name="Google Shape;88;p16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Context is how content is packaged.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For example, think of a book, it has a front cover and a back cover and in between is the subject matter.  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Well, the same is true for a </a:t>
            </a:r>
            <a:r>
              <a:rPr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graphic</a:t>
            </a:r>
            <a:r>
              <a:rPr b="0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, it has an entry point and an exit point and in between is the important content.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42f9999c35_0_1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g142f9999c35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It is not an easy task for a scientist to simplify or reduce complex research</a:t>
            </a:r>
            <a:r>
              <a:rPr b="0" lang="en" sz="16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. Finding the sweet spot can be difficult, because there is the possibility of either being too simplistic for experts, or too complex for the general public. </a:t>
            </a:r>
            <a:endParaRPr sz="16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42f9999c35_0_126:notes"/>
          <p:cNvSpPr/>
          <p:nvPr>
            <p:ph idx="2" type="sldImg"/>
          </p:nvPr>
        </p:nvSpPr>
        <p:spPr>
          <a:xfrm>
            <a:off x="-16992600" y="-11796713"/>
            <a:ext cx="22159800" cy="1246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3" name="Google Shape;113;g142f9999c35_0_126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As in a book, there</a:t>
            </a:r>
            <a:r>
              <a:rPr b="0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 is a narrative, or a distinct </a:t>
            </a:r>
            <a:r>
              <a:rPr b="1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path</a:t>
            </a:r>
            <a:r>
              <a:rPr b="0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 from entry to exit point.</a:t>
            </a:r>
            <a:endParaRPr sz="1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sz="18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Clear paths are crucial for directing the flow of information. </a:t>
            </a:r>
            <a:endParaRPr sz="18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8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Here are </a:t>
            </a:r>
            <a:r>
              <a:rPr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a few</a:t>
            </a:r>
            <a:r>
              <a:rPr b="0" lang="en" sz="1800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 examples of common paths:</a:t>
            </a:r>
            <a:endParaRPr b="0" sz="18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Message">
  <p:cSld name="Welcome Messag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9"/>
          <p:cNvSpPr/>
          <p:nvPr>
            <p:ph idx="2" type="pic"/>
          </p:nvPr>
        </p:nvSpPr>
        <p:spPr>
          <a:xfrm>
            <a:off x="894159" y="737811"/>
            <a:ext cx="2554540" cy="296249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4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4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 and body_alt2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1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41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41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41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 and body_alt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2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42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2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42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1">
  <p:cSld name="Default 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0"/>
          <p:cNvSpPr/>
          <p:nvPr/>
        </p:nvSpPr>
        <p:spPr>
          <a:xfrm>
            <a:off x="-1" y="0"/>
            <a:ext cx="9144001" cy="4220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63672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Picture">
  <p:cSld name="Big Pictur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2"/>
          <p:cNvSpPr/>
          <p:nvPr>
            <p:ph idx="2" type="pic"/>
          </p:nvPr>
        </p:nvSpPr>
        <p:spPr>
          <a:xfrm>
            <a:off x="0" y="0"/>
            <a:ext cx="9144000" cy="302455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ative Break Picture">
  <p:cSld name="Creative Break Pictur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1"/>
          <p:cNvSpPr/>
          <p:nvPr>
            <p:ph idx="2" type="pic"/>
          </p:nvPr>
        </p:nvSpPr>
        <p:spPr>
          <a:xfrm>
            <a:off x="0" y="0"/>
            <a:ext cx="327159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Picture">
  <p:cSld name="1_Big Pictur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8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>
    <mc:Choice Requires="p14">
      <p:transition spd="slow" p14:dur="4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5.jpg"/><Relationship Id="rId5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Relationship Id="rId4" Type="http://schemas.openxmlformats.org/officeDocument/2006/relationships/image" Target="../media/image25.png"/><Relationship Id="rId5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Relationship Id="rId4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56.png"/><Relationship Id="rId5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Relationship Id="rId5" Type="http://schemas.openxmlformats.org/officeDocument/2006/relationships/image" Target="../media/image12.png"/><Relationship Id="rId6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36.png"/><Relationship Id="rId5" Type="http://schemas.openxmlformats.org/officeDocument/2006/relationships/image" Target="../media/image29.png"/><Relationship Id="rId6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png"/><Relationship Id="rId4" Type="http://schemas.openxmlformats.org/officeDocument/2006/relationships/image" Target="../media/image37.png"/><Relationship Id="rId5" Type="http://schemas.openxmlformats.org/officeDocument/2006/relationships/image" Target="../media/image26.png"/><Relationship Id="rId6" Type="http://schemas.openxmlformats.org/officeDocument/2006/relationships/image" Target="../media/image31.png"/><Relationship Id="rId7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g"/><Relationship Id="rId4" Type="http://schemas.openxmlformats.org/officeDocument/2006/relationships/image" Target="../media/image30.png"/><Relationship Id="rId5" Type="http://schemas.openxmlformats.org/officeDocument/2006/relationships/image" Target="../media/image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Relationship Id="rId4" Type="http://schemas.openxmlformats.org/officeDocument/2006/relationships/image" Target="../media/image55.png"/><Relationship Id="rId5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jpg"/><Relationship Id="rId4" Type="http://schemas.openxmlformats.org/officeDocument/2006/relationships/image" Target="../media/image45.png"/><Relationship Id="rId5" Type="http://schemas.openxmlformats.org/officeDocument/2006/relationships/image" Target="../media/image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jpg"/><Relationship Id="rId4" Type="http://schemas.openxmlformats.org/officeDocument/2006/relationships/image" Target="../media/image62.jpg"/><Relationship Id="rId5" Type="http://schemas.openxmlformats.org/officeDocument/2006/relationships/image" Target="../media/image4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jpg"/><Relationship Id="rId4" Type="http://schemas.openxmlformats.org/officeDocument/2006/relationships/image" Target="../media/image61.png"/><Relationship Id="rId5" Type="http://schemas.openxmlformats.org/officeDocument/2006/relationships/image" Target="../media/image6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png"/><Relationship Id="rId4" Type="http://schemas.openxmlformats.org/officeDocument/2006/relationships/image" Target="../media/image49.jpg"/><Relationship Id="rId5" Type="http://schemas.openxmlformats.org/officeDocument/2006/relationships/image" Target="../media/image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jpg"/><Relationship Id="rId4" Type="http://schemas.openxmlformats.org/officeDocument/2006/relationships/image" Target="../media/image58.jpg"/><Relationship Id="rId5" Type="http://schemas.openxmlformats.org/officeDocument/2006/relationships/image" Target="../media/image44.png"/><Relationship Id="rId6" Type="http://schemas.openxmlformats.org/officeDocument/2006/relationships/image" Target="../media/image5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jpg"/><Relationship Id="rId4" Type="http://schemas.openxmlformats.org/officeDocument/2006/relationships/image" Target="../media/image50.jpg"/><Relationship Id="rId11" Type="http://schemas.openxmlformats.org/officeDocument/2006/relationships/image" Target="../media/image9.jpg"/><Relationship Id="rId10" Type="http://schemas.openxmlformats.org/officeDocument/2006/relationships/image" Target="../media/image60.png"/><Relationship Id="rId9" Type="http://schemas.openxmlformats.org/officeDocument/2006/relationships/image" Target="../media/image64.png"/><Relationship Id="rId5" Type="http://schemas.openxmlformats.org/officeDocument/2006/relationships/image" Target="../media/image42.jpg"/><Relationship Id="rId6" Type="http://schemas.openxmlformats.org/officeDocument/2006/relationships/image" Target="../media/image90.png"/><Relationship Id="rId7" Type="http://schemas.openxmlformats.org/officeDocument/2006/relationships/image" Target="../media/image89.jpg"/><Relationship Id="rId8" Type="http://schemas.openxmlformats.org/officeDocument/2006/relationships/image" Target="../media/image5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9.png"/><Relationship Id="rId4" Type="http://schemas.openxmlformats.org/officeDocument/2006/relationships/image" Target="../media/image54.png"/><Relationship Id="rId5" Type="http://schemas.openxmlformats.org/officeDocument/2006/relationships/image" Target="../media/image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0.jpg"/><Relationship Id="rId4" Type="http://schemas.openxmlformats.org/officeDocument/2006/relationships/image" Target="../media/image68.png"/><Relationship Id="rId9" Type="http://schemas.openxmlformats.org/officeDocument/2006/relationships/image" Target="../media/image9.jpg"/><Relationship Id="rId5" Type="http://schemas.openxmlformats.org/officeDocument/2006/relationships/image" Target="../media/image75.png"/><Relationship Id="rId6" Type="http://schemas.openxmlformats.org/officeDocument/2006/relationships/image" Target="../media/image57.png"/><Relationship Id="rId7" Type="http://schemas.openxmlformats.org/officeDocument/2006/relationships/image" Target="../media/image86.png"/><Relationship Id="rId8" Type="http://schemas.openxmlformats.org/officeDocument/2006/relationships/image" Target="../media/image8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4.png"/><Relationship Id="rId4" Type="http://schemas.openxmlformats.org/officeDocument/2006/relationships/image" Target="../media/image71.png"/><Relationship Id="rId5" Type="http://schemas.openxmlformats.org/officeDocument/2006/relationships/image" Target="../media/image67.jpg"/><Relationship Id="rId6" Type="http://schemas.openxmlformats.org/officeDocument/2006/relationships/image" Target="../media/image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3.jpg"/><Relationship Id="rId4" Type="http://schemas.openxmlformats.org/officeDocument/2006/relationships/image" Target="../media/image80.jpg"/><Relationship Id="rId5" Type="http://schemas.openxmlformats.org/officeDocument/2006/relationships/image" Target="../media/image66.jpg"/><Relationship Id="rId6" Type="http://schemas.openxmlformats.org/officeDocument/2006/relationships/image" Target="../media/image79.jpg"/><Relationship Id="rId7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7.jpg"/><Relationship Id="rId5" Type="http://schemas.openxmlformats.org/officeDocument/2006/relationships/image" Target="../media/image2.jpg"/><Relationship Id="rId6" Type="http://schemas.openxmlformats.org/officeDocument/2006/relationships/image" Target="../media/image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5.png"/><Relationship Id="rId4" Type="http://schemas.openxmlformats.org/officeDocument/2006/relationships/image" Target="../media/image77.png"/><Relationship Id="rId5" Type="http://schemas.openxmlformats.org/officeDocument/2006/relationships/image" Target="../media/image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9.png"/><Relationship Id="rId4" Type="http://schemas.openxmlformats.org/officeDocument/2006/relationships/image" Target="../media/image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2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91.png"/><Relationship Id="rId7" Type="http://schemas.openxmlformats.org/officeDocument/2006/relationships/image" Target="../media/image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4.png"/><Relationship Id="rId4" Type="http://schemas.openxmlformats.org/officeDocument/2006/relationships/image" Target="../media/image9.jpg"/><Relationship Id="rId5" Type="http://schemas.openxmlformats.org/officeDocument/2006/relationships/hyperlink" Target="mailto:nb2367@columbia.edu" TargetMode="External"/></Relationships>
</file>

<file path=ppt/slides/_rels/slide3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jpg"/><Relationship Id="rId10" Type="http://schemas.openxmlformats.org/officeDocument/2006/relationships/image" Target="../media/image40.png"/><Relationship Id="rId13" Type="http://schemas.openxmlformats.org/officeDocument/2006/relationships/image" Target="../media/image28.png"/><Relationship Id="rId1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5.jpg"/><Relationship Id="rId5" Type="http://schemas.openxmlformats.org/officeDocument/2006/relationships/image" Target="../media/image20.png"/><Relationship Id="rId6" Type="http://schemas.openxmlformats.org/officeDocument/2006/relationships/image" Target="../media/image22.png"/><Relationship Id="rId7" Type="http://schemas.openxmlformats.org/officeDocument/2006/relationships/image" Target="../media/image18.png"/><Relationship Id="rId8" Type="http://schemas.openxmlformats.org/officeDocument/2006/relationships/image" Target="../media/image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3.png"/><Relationship Id="rId4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34.jpg"/><Relationship Id="rId5" Type="http://schemas.openxmlformats.org/officeDocument/2006/relationships/image" Target="../media/image4.jpg"/><Relationship Id="rId6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gif"/><Relationship Id="rId4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24.png"/><Relationship Id="rId5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Relationship Id="rId7" Type="http://schemas.openxmlformats.org/officeDocument/2006/relationships/image" Target="../media/image18.png"/><Relationship Id="rId8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/>
        </p:nvSpPr>
        <p:spPr>
          <a:xfrm>
            <a:off x="1491738" y="1351225"/>
            <a:ext cx="616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3632"/>
            <a:ext cx="9144000" cy="522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" y="-8362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42f9999c35_0_149"/>
          <p:cNvSpPr/>
          <p:nvPr/>
        </p:nvSpPr>
        <p:spPr>
          <a:xfrm>
            <a:off x="0" y="322406"/>
            <a:ext cx="9144000" cy="507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142f9999c35_0_149"/>
          <p:cNvSpPr/>
          <p:nvPr/>
        </p:nvSpPr>
        <p:spPr>
          <a:xfrm>
            <a:off x="0" y="249825"/>
            <a:ext cx="8440761" cy="5143500"/>
          </a:xfrm>
          <a:custGeom>
            <a:rect b="b" l="l" r="r" t="t"/>
            <a:pathLst>
              <a:path extrusionOk="0" h="13716000" w="12188825">
                <a:moveTo>
                  <a:pt x="0" y="13716000"/>
                </a:moveTo>
                <a:lnTo>
                  <a:pt x="0" y="0"/>
                </a:lnTo>
                <a:lnTo>
                  <a:pt x="5245587" y="0"/>
                </a:lnTo>
                <a:lnTo>
                  <a:pt x="1218882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41" name="Google Shape;141;g142f9999c35_0_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094" y="1605758"/>
            <a:ext cx="3820194" cy="80502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142f9999c35_0_149"/>
          <p:cNvSpPr txBox="1"/>
          <p:nvPr/>
        </p:nvSpPr>
        <p:spPr>
          <a:xfrm>
            <a:off x="6650100" y="2137875"/>
            <a:ext cx="2493900" cy="13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</a:rPr>
              <a:t>Linear</a:t>
            </a:r>
            <a:endParaRPr b="0" i="0" sz="1600" u="none" cap="none" strike="noStrike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Serpentine 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Divergent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Circular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Radiating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142f9999c35_0_149"/>
          <p:cNvSpPr txBox="1"/>
          <p:nvPr/>
        </p:nvSpPr>
        <p:spPr>
          <a:xfrm>
            <a:off x="5880100" y="1670474"/>
            <a:ext cx="30501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► Path</a:t>
            </a:r>
            <a:endParaRPr b="1" i="0" sz="28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44" name="Google Shape;144;g142f9999c35_0_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100" y="2738875"/>
            <a:ext cx="5373000" cy="174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142f9999c35_0_149"/>
          <p:cNvSpPr txBox="1"/>
          <p:nvPr/>
        </p:nvSpPr>
        <p:spPr>
          <a:xfrm>
            <a:off x="444975" y="1243475"/>
            <a:ext cx="30501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Example of a linear path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g142f9999c35_0_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012" y="3032900"/>
            <a:ext cx="5417175" cy="11415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  <p:pic>
        <p:nvPicPr>
          <p:cNvPr id="147" name="Google Shape;147;g142f9999c35_0_1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42f9999c35_0_161"/>
          <p:cNvSpPr/>
          <p:nvPr/>
        </p:nvSpPr>
        <p:spPr>
          <a:xfrm>
            <a:off x="0" y="322406"/>
            <a:ext cx="9144000" cy="507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142f9999c35_0_161"/>
          <p:cNvSpPr/>
          <p:nvPr/>
        </p:nvSpPr>
        <p:spPr>
          <a:xfrm>
            <a:off x="0" y="249825"/>
            <a:ext cx="7922736" cy="5143500"/>
          </a:xfrm>
          <a:custGeom>
            <a:rect b="b" l="l" r="r" t="t"/>
            <a:pathLst>
              <a:path extrusionOk="0" h="13716000" w="12188825">
                <a:moveTo>
                  <a:pt x="0" y="13716000"/>
                </a:moveTo>
                <a:lnTo>
                  <a:pt x="0" y="0"/>
                </a:lnTo>
                <a:lnTo>
                  <a:pt x="5245587" y="0"/>
                </a:lnTo>
                <a:lnTo>
                  <a:pt x="1218882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4" name="Google Shape;154;g142f9999c35_0_161"/>
          <p:cNvSpPr txBox="1"/>
          <p:nvPr/>
        </p:nvSpPr>
        <p:spPr>
          <a:xfrm>
            <a:off x="6436000" y="2220425"/>
            <a:ext cx="2708100" cy="17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Linear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Serpentine </a:t>
            </a:r>
            <a:endParaRPr b="0" i="0" sz="1600" u="none" cap="none" strike="noStrike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Divergent or Convergent 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Circular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Radiating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142f9999c35_0_161"/>
          <p:cNvSpPr txBox="1"/>
          <p:nvPr/>
        </p:nvSpPr>
        <p:spPr>
          <a:xfrm>
            <a:off x="5880099" y="1646023"/>
            <a:ext cx="30501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► Path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g142f9999c35_0_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221" y="1357875"/>
            <a:ext cx="3661305" cy="36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142f9999c35_0_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6525" y="3438425"/>
            <a:ext cx="2281076" cy="15722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142f9999c35_0_161"/>
          <p:cNvSpPr txBox="1"/>
          <p:nvPr/>
        </p:nvSpPr>
        <p:spPr>
          <a:xfrm>
            <a:off x="244925" y="923200"/>
            <a:ext cx="35325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Example of a serpentine path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9" name="Google Shape;159;g142f9999c35_0_161"/>
          <p:cNvGrpSpPr/>
          <p:nvPr/>
        </p:nvGrpSpPr>
        <p:grpSpPr>
          <a:xfrm>
            <a:off x="154126" y="1198750"/>
            <a:ext cx="3714024" cy="3754800"/>
            <a:chOff x="154126" y="1198750"/>
            <a:chExt cx="3714024" cy="3754800"/>
          </a:xfrm>
        </p:grpSpPr>
        <p:pic>
          <p:nvPicPr>
            <p:cNvPr id="160" name="Google Shape;160;g142f9999c35_0_16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54126" y="1198750"/>
              <a:ext cx="3713975" cy="2559975"/>
            </a:xfrm>
            <a:prstGeom prst="rect">
              <a:avLst/>
            </a:prstGeom>
            <a:noFill/>
            <a:ln>
              <a:noFill/>
            </a:ln>
            <a:effectLst>
              <a:outerShdw rotWithShape="0" algn="bl" dir="4320000" dist="19050">
                <a:srgbClr val="000000">
                  <a:alpha val="80000"/>
                </a:srgbClr>
              </a:outerShdw>
            </a:effectLst>
          </p:spPr>
        </p:pic>
        <p:pic>
          <p:nvPicPr>
            <p:cNvPr id="161" name="Google Shape;161;g142f9999c35_0_161"/>
            <p:cNvPicPr preferRelativeResize="0"/>
            <p:nvPr/>
          </p:nvPicPr>
          <p:blipFill rotWithShape="1">
            <a:blip r:embed="rId4">
              <a:alphaModFix/>
            </a:blip>
            <a:srcRect b="7414" l="0" r="0" t="29365"/>
            <a:stretch/>
          </p:blipFill>
          <p:spPr>
            <a:xfrm>
              <a:off x="154175" y="3335250"/>
              <a:ext cx="3713975" cy="1618300"/>
            </a:xfrm>
            <a:prstGeom prst="rect">
              <a:avLst/>
            </a:prstGeom>
            <a:noFill/>
            <a:ln>
              <a:noFill/>
            </a:ln>
            <a:effectLst>
              <a:outerShdw rotWithShape="0" algn="bl" dir="4320000" dist="19050">
                <a:srgbClr val="000000">
                  <a:alpha val="80000"/>
                </a:srgbClr>
              </a:outerShdw>
            </a:effectLst>
          </p:spPr>
        </p:pic>
      </p:grpSp>
      <p:pic>
        <p:nvPicPr>
          <p:cNvPr id="162" name="Google Shape;162;g142f9999c35_0_1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42f9999c35_0_175"/>
          <p:cNvSpPr/>
          <p:nvPr/>
        </p:nvSpPr>
        <p:spPr>
          <a:xfrm>
            <a:off x="0" y="322406"/>
            <a:ext cx="9144000" cy="507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142f9999c35_0_175"/>
          <p:cNvSpPr/>
          <p:nvPr/>
        </p:nvSpPr>
        <p:spPr>
          <a:xfrm>
            <a:off x="0" y="249825"/>
            <a:ext cx="7922736" cy="5143500"/>
          </a:xfrm>
          <a:custGeom>
            <a:rect b="b" l="l" r="r" t="t"/>
            <a:pathLst>
              <a:path extrusionOk="0" h="13716000" w="12188825">
                <a:moveTo>
                  <a:pt x="0" y="13716000"/>
                </a:moveTo>
                <a:lnTo>
                  <a:pt x="0" y="0"/>
                </a:lnTo>
                <a:lnTo>
                  <a:pt x="5245587" y="0"/>
                </a:lnTo>
                <a:lnTo>
                  <a:pt x="1218882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9" name="Google Shape;169;g142f9999c35_0_175"/>
          <p:cNvSpPr txBox="1"/>
          <p:nvPr/>
        </p:nvSpPr>
        <p:spPr>
          <a:xfrm>
            <a:off x="6436000" y="2220425"/>
            <a:ext cx="2708100" cy="17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Linear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Serpentine 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Convergent </a:t>
            </a:r>
            <a:endParaRPr b="0" i="0" sz="16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Circular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Radiating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142f9999c35_0_175"/>
          <p:cNvSpPr txBox="1"/>
          <p:nvPr/>
        </p:nvSpPr>
        <p:spPr>
          <a:xfrm>
            <a:off x="5880099" y="1646023"/>
            <a:ext cx="30501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► Path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142f9999c35_0_175"/>
          <p:cNvSpPr txBox="1"/>
          <p:nvPr/>
        </p:nvSpPr>
        <p:spPr>
          <a:xfrm>
            <a:off x="244925" y="923200"/>
            <a:ext cx="35325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Example of a convergent path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142f9999c35_0_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000" y="1646025"/>
            <a:ext cx="4093619" cy="3130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g142f9999c35_0_175"/>
          <p:cNvGrpSpPr/>
          <p:nvPr/>
        </p:nvGrpSpPr>
        <p:grpSpPr>
          <a:xfrm>
            <a:off x="4705100" y="3256775"/>
            <a:ext cx="845600" cy="1283900"/>
            <a:chOff x="4705100" y="3256775"/>
            <a:chExt cx="845600" cy="1283900"/>
          </a:xfrm>
        </p:grpSpPr>
        <p:cxnSp>
          <p:nvCxnSpPr>
            <p:cNvPr id="174" name="Google Shape;174;g142f9999c35_0_175"/>
            <p:cNvCxnSpPr/>
            <p:nvPr/>
          </p:nvCxnSpPr>
          <p:spPr>
            <a:xfrm>
              <a:off x="4705100" y="3256775"/>
              <a:ext cx="845400" cy="540300"/>
            </a:xfrm>
            <a:prstGeom prst="straightConnector1">
              <a:avLst/>
            </a:prstGeom>
            <a:noFill/>
            <a:ln cap="flat" cmpd="sng" w="38100">
              <a:solidFill>
                <a:srgbClr val="FFF2CC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75" name="Google Shape;175;g142f9999c35_0_175"/>
            <p:cNvCxnSpPr/>
            <p:nvPr/>
          </p:nvCxnSpPr>
          <p:spPr>
            <a:xfrm flipH="1" rot="10800000">
              <a:off x="4759900" y="3851575"/>
              <a:ext cx="790800" cy="689100"/>
            </a:xfrm>
            <a:prstGeom prst="straightConnector1">
              <a:avLst/>
            </a:prstGeom>
            <a:noFill/>
            <a:ln cap="flat" cmpd="sng" w="38100">
              <a:solidFill>
                <a:srgbClr val="FFF2CC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grpSp>
        <p:nvGrpSpPr>
          <p:cNvPr id="176" name="Google Shape;176;g142f9999c35_0_175"/>
          <p:cNvGrpSpPr/>
          <p:nvPr/>
        </p:nvGrpSpPr>
        <p:grpSpPr>
          <a:xfrm>
            <a:off x="897332" y="2255374"/>
            <a:ext cx="1122280" cy="1703992"/>
            <a:chOff x="4705100" y="3256775"/>
            <a:chExt cx="845600" cy="1283900"/>
          </a:xfrm>
        </p:grpSpPr>
        <p:cxnSp>
          <p:nvCxnSpPr>
            <p:cNvPr id="177" name="Google Shape;177;g142f9999c35_0_175"/>
            <p:cNvCxnSpPr/>
            <p:nvPr/>
          </p:nvCxnSpPr>
          <p:spPr>
            <a:xfrm>
              <a:off x="4705100" y="3256775"/>
              <a:ext cx="845400" cy="540300"/>
            </a:xfrm>
            <a:prstGeom prst="straightConnector1">
              <a:avLst/>
            </a:prstGeom>
            <a:noFill/>
            <a:ln cap="flat" cmpd="sng" w="38100">
              <a:solidFill>
                <a:srgbClr val="FFF2CC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57150" rotWithShape="0" algn="bl" dir="5400000" dist="19050">
                <a:srgbClr val="000000">
                  <a:alpha val="49019"/>
                </a:srgbClr>
              </a:outerShdw>
            </a:effectLst>
          </p:spPr>
        </p:cxnSp>
        <p:cxnSp>
          <p:nvCxnSpPr>
            <p:cNvPr id="178" name="Google Shape;178;g142f9999c35_0_175"/>
            <p:cNvCxnSpPr/>
            <p:nvPr/>
          </p:nvCxnSpPr>
          <p:spPr>
            <a:xfrm flipH="1" rot="10800000">
              <a:off x="4759900" y="3851575"/>
              <a:ext cx="790800" cy="689100"/>
            </a:xfrm>
            <a:prstGeom prst="straightConnector1">
              <a:avLst/>
            </a:prstGeom>
            <a:noFill/>
            <a:ln cap="flat" cmpd="sng" w="38100">
              <a:solidFill>
                <a:srgbClr val="FFF2CC"/>
              </a:solidFill>
              <a:prstDash val="solid"/>
              <a:round/>
              <a:headEnd len="sm" w="sm" type="none"/>
              <a:tailEnd len="med" w="med" type="triangle"/>
            </a:ln>
            <a:effectLst>
              <a:outerShdw blurRad="57150" rotWithShape="0" algn="bl" dir="5400000" dist="19050">
                <a:srgbClr val="000000">
                  <a:alpha val="49019"/>
                </a:srgbClr>
              </a:outerShdw>
            </a:effectLst>
          </p:spPr>
        </p:cxnSp>
      </p:grpSp>
      <p:pic>
        <p:nvPicPr>
          <p:cNvPr id="179" name="Google Shape;179;g142f9999c35_0_1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42f9999c35_0_191"/>
          <p:cNvSpPr/>
          <p:nvPr/>
        </p:nvSpPr>
        <p:spPr>
          <a:xfrm>
            <a:off x="0" y="322406"/>
            <a:ext cx="9144000" cy="507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142f9999c35_0_191"/>
          <p:cNvSpPr/>
          <p:nvPr/>
        </p:nvSpPr>
        <p:spPr>
          <a:xfrm>
            <a:off x="0" y="249825"/>
            <a:ext cx="7922736" cy="5143500"/>
          </a:xfrm>
          <a:custGeom>
            <a:rect b="b" l="l" r="r" t="t"/>
            <a:pathLst>
              <a:path extrusionOk="0" h="13716000" w="12188825">
                <a:moveTo>
                  <a:pt x="0" y="13716000"/>
                </a:moveTo>
                <a:lnTo>
                  <a:pt x="0" y="0"/>
                </a:lnTo>
                <a:lnTo>
                  <a:pt x="5245587" y="0"/>
                </a:lnTo>
                <a:lnTo>
                  <a:pt x="1218882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6" name="Google Shape;186;g142f9999c35_0_191"/>
          <p:cNvSpPr txBox="1"/>
          <p:nvPr/>
        </p:nvSpPr>
        <p:spPr>
          <a:xfrm>
            <a:off x="6436000" y="2220425"/>
            <a:ext cx="2708100" cy="17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Linear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Serpentine 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Divergent 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Circular</a:t>
            </a:r>
            <a:endParaRPr b="0" i="0" sz="16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Radiating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142f9999c35_0_191"/>
          <p:cNvSpPr txBox="1"/>
          <p:nvPr/>
        </p:nvSpPr>
        <p:spPr>
          <a:xfrm>
            <a:off x="5880099" y="1646023"/>
            <a:ext cx="30501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► Path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142f9999c35_0_191"/>
          <p:cNvSpPr txBox="1"/>
          <p:nvPr/>
        </p:nvSpPr>
        <p:spPr>
          <a:xfrm>
            <a:off x="171175" y="841775"/>
            <a:ext cx="35325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Example of a circular path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g142f9999c35_0_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6226" y="3519186"/>
            <a:ext cx="1707500" cy="1571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142f9999c35_0_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1173" y="1228500"/>
            <a:ext cx="4420613" cy="408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142f9999c35_0_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350" y="1695064"/>
            <a:ext cx="3491851" cy="3214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57150">
              <a:srgbClr val="000000">
                <a:alpha val="92549"/>
              </a:srgbClr>
            </a:outerShdw>
          </a:effectLst>
        </p:spPr>
      </p:pic>
      <p:pic>
        <p:nvPicPr>
          <p:cNvPr id="192" name="Google Shape;192;g142f9999c35_0_1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42f9999c35_0_203"/>
          <p:cNvSpPr/>
          <p:nvPr/>
        </p:nvSpPr>
        <p:spPr>
          <a:xfrm>
            <a:off x="0" y="322406"/>
            <a:ext cx="9144000" cy="507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142f9999c35_0_203"/>
          <p:cNvSpPr/>
          <p:nvPr/>
        </p:nvSpPr>
        <p:spPr>
          <a:xfrm>
            <a:off x="0" y="249825"/>
            <a:ext cx="7922736" cy="5143500"/>
          </a:xfrm>
          <a:custGeom>
            <a:rect b="b" l="l" r="r" t="t"/>
            <a:pathLst>
              <a:path extrusionOk="0" h="13716000" w="12188825">
                <a:moveTo>
                  <a:pt x="0" y="13716000"/>
                </a:moveTo>
                <a:lnTo>
                  <a:pt x="0" y="0"/>
                </a:lnTo>
                <a:lnTo>
                  <a:pt x="5245587" y="0"/>
                </a:lnTo>
                <a:lnTo>
                  <a:pt x="1218882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99" name="Google Shape;199;g142f9999c35_0_203"/>
          <p:cNvSpPr txBox="1"/>
          <p:nvPr/>
        </p:nvSpPr>
        <p:spPr>
          <a:xfrm>
            <a:off x="6436000" y="2220425"/>
            <a:ext cx="2708100" cy="17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Linear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Serpentine 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Divergent 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Circular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Radiating</a:t>
            </a:r>
            <a:endParaRPr b="0" i="0" sz="16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142f9999c35_0_203"/>
          <p:cNvSpPr txBox="1"/>
          <p:nvPr/>
        </p:nvSpPr>
        <p:spPr>
          <a:xfrm>
            <a:off x="5880099" y="1646023"/>
            <a:ext cx="30501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► Path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142f9999c35_0_203"/>
          <p:cNvSpPr txBox="1"/>
          <p:nvPr/>
        </p:nvSpPr>
        <p:spPr>
          <a:xfrm>
            <a:off x="244925" y="923200"/>
            <a:ext cx="35325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Example of a radiating path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g142f9999c35_0_2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4264475" y="2649550"/>
            <a:ext cx="2300275" cy="238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142f9999c35_0_2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000" y="1545675"/>
            <a:ext cx="4089424" cy="327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142f9999c35_0_2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1261575" y="2078325"/>
            <a:ext cx="2300275" cy="2387599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5400000" dist="57150">
              <a:srgbClr val="000000"/>
            </a:outerShdw>
          </a:effectLst>
        </p:spPr>
      </p:pic>
      <p:pic>
        <p:nvPicPr>
          <p:cNvPr id="205" name="Google Shape;205;g142f9999c35_0_2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2950" y="1819875"/>
            <a:ext cx="2631501" cy="24221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94509"/>
              </a:srgbClr>
            </a:outerShdw>
          </a:effectLst>
        </p:spPr>
      </p:pic>
      <p:pic>
        <p:nvPicPr>
          <p:cNvPr id="206" name="Google Shape;206;g142f9999c35_0_2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"/>
          <p:cNvSpPr/>
          <p:nvPr/>
        </p:nvSpPr>
        <p:spPr>
          <a:xfrm>
            <a:off x="0" y="322406"/>
            <a:ext cx="9144000" cy="5070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8"/>
          <p:cNvSpPr/>
          <p:nvPr/>
        </p:nvSpPr>
        <p:spPr>
          <a:xfrm>
            <a:off x="-1" y="249835"/>
            <a:ext cx="8309113" cy="5143500"/>
          </a:xfrm>
          <a:custGeom>
            <a:rect b="b" l="l" r="r" t="t"/>
            <a:pathLst>
              <a:path extrusionOk="0" h="13716000" w="12188825">
                <a:moveTo>
                  <a:pt x="0" y="13716000"/>
                </a:moveTo>
                <a:lnTo>
                  <a:pt x="0" y="0"/>
                </a:lnTo>
                <a:lnTo>
                  <a:pt x="5245587" y="0"/>
                </a:lnTo>
                <a:lnTo>
                  <a:pt x="1218882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3" name="Google Shape;213;p18"/>
          <p:cNvSpPr txBox="1"/>
          <p:nvPr/>
        </p:nvSpPr>
        <p:spPr>
          <a:xfrm>
            <a:off x="5880099" y="1646023"/>
            <a:ext cx="3050209" cy="669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► Actors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200" y="2250880"/>
            <a:ext cx="2133600" cy="240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551" y="1112402"/>
            <a:ext cx="2133600" cy="1041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p18"/>
          <p:cNvGrpSpPr/>
          <p:nvPr/>
        </p:nvGrpSpPr>
        <p:grpSpPr>
          <a:xfrm>
            <a:off x="3161928" y="1553406"/>
            <a:ext cx="1727947" cy="3043721"/>
            <a:chOff x="3161928" y="1553406"/>
            <a:chExt cx="1727947" cy="3043721"/>
          </a:xfrm>
        </p:grpSpPr>
        <p:sp>
          <p:nvSpPr>
            <p:cNvPr id="217" name="Google Shape;217;p18"/>
            <p:cNvSpPr txBox="1"/>
            <p:nvPr/>
          </p:nvSpPr>
          <p:spPr>
            <a:xfrm>
              <a:off x="3161928" y="4289350"/>
              <a:ext cx="1727947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Batch Reactor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8" name="Google Shape;218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63901" y="1553406"/>
              <a:ext cx="1524000" cy="2844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9" name="Google Shape;219;p18"/>
          <p:cNvSpPr/>
          <p:nvPr/>
        </p:nvSpPr>
        <p:spPr>
          <a:xfrm rot="2494032">
            <a:off x="4772147" y="2436825"/>
            <a:ext cx="581011" cy="567633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25400">
            <a:solidFill>
              <a:srgbClr val="FFDC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8"/>
          <p:cNvSpPr txBox="1"/>
          <p:nvPr/>
        </p:nvSpPr>
        <p:spPr>
          <a:xfrm>
            <a:off x="4696975" y="2986625"/>
            <a:ext cx="6777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Star</a:t>
            </a:r>
            <a:endParaRPr b="1" i="0" sz="1400" u="none" cap="none" strike="noStrike">
              <a:solidFill>
                <a:srgbClr val="FFF2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8"/>
          <p:cNvSpPr txBox="1"/>
          <p:nvPr/>
        </p:nvSpPr>
        <p:spPr>
          <a:xfrm>
            <a:off x="948375" y="1993250"/>
            <a:ext cx="10719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Villain</a:t>
            </a:r>
            <a:endParaRPr b="1" i="0" sz="1400" u="none" cap="none" strike="noStrike">
              <a:solidFill>
                <a:srgbClr val="FFF2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8"/>
          <p:cNvSpPr txBox="1"/>
          <p:nvPr/>
        </p:nvSpPr>
        <p:spPr>
          <a:xfrm>
            <a:off x="767750" y="4474275"/>
            <a:ext cx="12585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FFF2CC"/>
                </a:solidFill>
                <a:latin typeface="Arial"/>
                <a:ea typeface="Arial"/>
                <a:cs typeface="Arial"/>
                <a:sym typeface="Arial"/>
              </a:rPr>
              <a:t>Co-Star</a:t>
            </a:r>
            <a:endParaRPr b="1" i="0" sz="1400" u="none" cap="none" strike="noStrike">
              <a:solidFill>
                <a:srgbClr val="FFF2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9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"/>
          <p:cNvSpPr/>
          <p:nvPr/>
        </p:nvSpPr>
        <p:spPr>
          <a:xfrm>
            <a:off x="0" y="322406"/>
            <a:ext cx="9144000" cy="5070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9"/>
          <p:cNvSpPr/>
          <p:nvPr/>
        </p:nvSpPr>
        <p:spPr>
          <a:xfrm>
            <a:off x="-1" y="249835"/>
            <a:ext cx="8318873" cy="5143500"/>
          </a:xfrm>
          <a:custGeom>
            <a:rect b="b" l="l" r="r" t="t"/>
            <a:pathLst>
              <a:path extrusionOk="0" h="13716000" w="12188825">
                <a:moveTo>
                  <a:pt x="0" y="13716000"/>
                </a:moveTo>
                <a:lnTo>
                  <a:pt x="0" y="0"/>
                </a:lnTo>
                <a:lnTo>
                  <a:pt x="5245587" y="0"/>
                </a:lnTo>
                <a:lnTo>
                  <a:pt x="1218882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0" name="Google Shape;230;p19"/>
          <p:cNvSpPr txBox="1"/>
          <p:nvPr/>
        </p:nvSpPr>
        <p:spPr>
          <a:xfrm>
            <a:off x="5880099" y="1646023"/>
            <a:ext cx="3050209" cy="669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► Clarity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175" y="1158364"/>
            <a:ext cx="1519925" cy="251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4475" y="1110800"/>
            <a:ext cx="1577319" cy="26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5773" y="1120272"/>
            <a:ext cx="1577326" cy="259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4089" y="1062073"/>
            <a:ext cx="2187250" cy="398192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9"/>
          <p:cNvSpPr txBox="1"/>
          <p:nvPr/>
        </p:nvSpPr>
        <p:spPr>
          <a:xfrm>
            <a:off x="3086100" y="3724350"/>
            <a:ext cx="24174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Colors are not used superfluously, but to give</a:t>
            </a:r>
            <a:b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clarity to the material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9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8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"/>
          <p:cNvSpPr/>
          <p:nvPr/>
        </p:nvSpPr>
        <p:spPr>
          <a:xfrm>
            <a:off x="0" y="583350"/>
            <a:ext cx="4137900" cy="4560000"/>
          </a:xfrm>
          <a:prstGeom prst="rect">
            <a:avLst/>
          </a:prstGeom>
          <a:solidFill>
            <a:srgbClr val="00011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1"/>
          <p:cNvGrpSpPr/>
          <p:nvPr/>
        </p:nvGrpSpPr>
        <p:grpSpPr>
          <a:xfrm>
            <a:off x="0" y="1303135"/>
            <a:ext cx="3983201" cy="3238640"/>
            <a:chOff x="0" y="1303135"/>
            <a:chExt cx="3983201" cy="3238640"/>
          </a:xfrm>
        </p:grpSpPr>
        <p:pic>
          <p:nvPicPr>
            <p:cNvPr id="243" name="Google Shape;243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38125" y="1764426"/>
              <a:ext cx="3745076" cy="1954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1"/>
            <p:cNvSpPr txBox="1"/>
            <p:nvPr/>
          </p:nvSpPr>
          <p:spPr>
            <a:xfrm>
              <a:off x="0" y="3833775"/>
              <a:ext cx="33492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Daniel Freedberg, MD, MS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Herbert Irving Assistant Professor of Medicine and Epidemiology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Columbia University, Division of Digestive &amp; Liver Diseases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Mailman School of Public Health, Department of Epidemiology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"/>
            <p:cNvSpPr txBox="1"/>
            <p:nvPr/>
          </p:nvSpPr>
          <p:spPr>
            <a:xfrm>
              <a:off x="197401" y="1303135"/>
              <a:ext cx="2124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Grant submission figure</a:t>
              </a:r>
              <a:r>
                <a:rPr b="0" i="0" lang="en" sz="1400" u="none" cap="none" strike="noStrike">
                  <a:solidFill>
                    <a:srgbClr val="6C717C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6" name="Google Shape;24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75750" y="1525038"/>
            <a:ext cx="4685348" cy="251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6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"/>
          <p:cNvSpPr/>
          <p:nvPr/>
        </p:nvSpPr>
        <p:spPr>
          <a:xfrm>
            <a:off x="0" y="583350"/>
            <a:ext cx="4137900" cy="4560000"/>
          </a:xfrm>
          <a:prstGeom prst="rect">
            <a:avLst/>
          </a:prstGeom>
          <a:solidFill>
            <a:srgbClr val="00011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2"/>
          <p:cNvPicPr preferRelativeResize="0"/>
          <p:nvPr/>
        </p:nvPicPr>
        <p:blipFill rotWithShape="1">
          <a:blip r:embed="rId3">
            <a:alphaModFix/>
          </a:blip>
          <a:srcRect b="15547" l="0" r="0" t="0"/>
          <a:stretch/>
        </p:blipFill>
        <p:spPr>
          <a:xfrm>
            <a:off x="4346673" y="1165862"/>
            <a:ext cx="4690975" cy="3394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" name="Google Shape;254;p2"/>
          <p:cNvGrpSpPr/>
          <p:nvPr/>
        </p:nvGrpSpPr>
        <p:grpSpPr>
          <a:xfrm>
            <a:off x="85735" y="908159"/>
            <a:ext cx="3869766" cy="4019851"/>
            <a:chOff x="85735" y="908159"/>
            <a:chExt cx="3869766" cy="4019851"/>
          </a:xfrm>
        </p:grpSpPr>
        <p:pic>
          <p:nvPicPr>
            <p:cNvPr id="255" name="Google Shape;255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2375" y="1340950"/>
              <a:ext cx="3773126" cy="28630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2"/>
            <p:cNvSpPr txBox="1"/>
            <p:nvPr/>
          </p:nvSpPr>
          <p:spPr>
            <a:xfrm>
              <a:off x="85735" y="4466310"/>
              <a:ext cx="1986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Alice Huang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Associate Professor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Dept of Orthopedic Surgery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 txBox="1"/>
            <p:nvPr/>
          </p:nvSpPr>
          <p:spPr>
            <a:xfrm>
              <a:off x="182376" y="908159"/>
              <a:ext cx="2124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Review article figure</a:t>
              </a:r>
              <a:r>
                <a:rPr b="0" i="0" lang="en" sz="1400" u="none" cap="none" strike="noStrike">
                  <a:solidFill>
                    <a:srgbClr val="6C717C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8" name="Google Shape;25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3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"/>
          <p:cNvSpPr/>
          <p:nvPr/>
        </p:nvSpPr>
        <p:spPr>
          <a:xfrm>
            <a:off x="0" y="583350"/>
            <a:ext cx="4137900" cy="4560000"/>
          </a:xfrm>
          <a:prstGeom prst="rect">
            <a:avLst/>
          </a:prstGeom>
          <a:solidFill>
            <a:srgbClr val="00011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5247" y="1455413"/>
            <a:ext cx="4849279" cy="2719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3"/>
          <p:cNvGrpSpPr/>
          <p:nvPr/>
        </p:nvGrpSpPr>
        <p:grpSpPr>
          <a:xfrm>
            <a:off x="-100955" y="967685"/>
            <a:ext cx="3859506" cy="4361977"/>
            <a:chOff x="-100955" y="815285"/>
            <a:chExt cx="3859506" cy="4361977"/>
          </a:xfrm>
        </p:grpSpPr>
        <p:pic>
          <p:nvPicPr>
            <p:cNvPr id="266" name="Google Shape;266;p3"/>
            <p:cNvPicPr preferRelativeResize="0"/>
            <p:nvPr/>
          </p:nvPicPr>
          <p:blipFill rotWithShape="1">
            <a:blip r:embed="rId4">
              <a:alphaModFix/>
            </a:blip>
            <a:srcRect b="0" l="10079" r="0" t="0"/>
            <a:stretch/>
          </p:blipFill>
          <p:spPr>
            <a:xfrm>
              <a:off x="208800" y="1243050"/>
              <a:ext cx="3549751" cy="2931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3"/>
            <p:cNvSpPr txBox="1"/>
            <p:nvPr/>
          </p:nvSpPr>
          <p:spPr>
            <a:xfrm>
              <a:off x="-100955" y="4222962"/>
              <a:ext cx="38595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Daniel Freedberg, MD, MS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Herbert Irving Assistant Professor of Medicine and Epidemiology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Columbia University, Division of Digestive &amp; Liver Diseases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Mailman School of Public Health, Department of Epidemiology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"/>
            <p:cNvSpPr txBox="1"/>
            <p:nvPr/>
          </p:nvSpPr>
          <p:spPr>
            <a:xfrm>
              <a:off x="161926" y="815285"/>
              <a:ext cx="2124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COVID IBS figure</a:t>
              </a:r>
              <a:r>
                <a:rPr b="0" i="0" lang="en" sz="1400" u="none" cap="none" strike="noStrike">
                  <a:solidFill>
                    <a:srgbClr val="6C717C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9" name="Google Shape;26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6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0" y="583356"/>
            <a:ext cx="9144000" cy="4560144"/>
          </a:xfrm>
          <a:prstGeom prst="rect">
            <a:avLst/>
          </a:prstGeom>
          <a:solidFill>
            <a:srgbClr val="00011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2325" y="1342114"/>
            <a:ext cx="3886875" cy="321803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/>
          <p:nvPr>
            <p:ph type="title"/>
          </p:nvPr>
        </p:nvSpPr>
        <p:spPr>
          <a:xfrm>
            <a:off x="585113" y="2010929"/>
            <a:ext cx="3782100" cy="18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Artists have depicted 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medical advances 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health practices 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throughout history. 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" name="Google Shape;4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"/>
          <p:cNvSpPr/>
          <p:nvPr/>
        </p:nvSpPr>
        <p:spPr>
          <a:xfrm>
            <a:off x="0" y="583350"/>
            <a:ext cx="4137900" cy="4560000"/>
          </a:xfrm>
          <a:prstGeom prst="rect">
            <a:avLst/>
          </a:prstGeom>
          <a:solidFill>
            <a:srgbClr val="00011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7900" y="1634950"/>
            <a:ext cx="4797724" cy="2696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Google Shape;276;p4"/>
          <p:cNvGrpSpPr/>
          <p:nvPr/>
        </p:nvGrpSpPr>
        <p:grpSpPr>
          <a:xfrm>
            <a:off x="50375" y="1203703"/>
            <a:ext cx="3888351" cy="3447205"/>
            <a:chOff x="50375" y="1203703"/>
            <a:chExt cx="3888351" cy="3447205"/>
          </a:xfrm>
        </p:grpSpPr>
        <p:pic>
          <p:nvPicPr>
            <p:cNvPr id="277" name="Google Shape;277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9175" y="1766150"/>
              <a:ext cx="3739551" cy="2194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Google Shape;278;p4"/>
            <p:cNvSpPr txBox="1"/>
            <p:nvPr/>
          </p:nvSpPr>
          <p:spPr>
            <a:xfrm>
              <a:off x="50380" y="4096808"/>
              <a:ext cx="2526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Dr. Andrea Califano, 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Prof. Chemical and Systems Biology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"/>
            <p:cNvSpPr txBox="1"/>
            <p:nvPr/>
          </p:nvSpPr>
          <p:spPr>
            <a:xfrm>
              <a:off x="50375" y="1203703"/>
              <a:ext cx="2526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1" lang="en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Cell</a:t>
              </a:r>
              <a:r>
                <a:rPr b="0" i="0" lang="en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Journal figure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0" name="Google Shape;28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" y="-3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42f9999c35_0_0"/>
          <p:cNvSpPr/>
          <p:nvPr/>
        </p:nvSpPr>
        <p:spPr>
          <a:xfrm>
            <a:off x="0" y="583350"/>
            <a:ext cx="4137900" cy="4560000"/>
          </a:xfrm>
          <a:prstGeom prst="rect">
            <a:avLst/>
          </a:prstGeom>
          <a:solidFill>
            <a:srgbClr val="00011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g142f9999c35_0_0"/>
          <p:cNvPicPr preferRelativeResize="0"/>
          <p:nvPr/>
        </p:nvPicPr>
        <p:blipFill rotWithShape="1">
          <a:blip r:embed="rId3">
            <a:alphaModFix/>
          </a:blip>
          <a:srcRect b="86535" l="0" r="0" t="0"/>
          <a:stretch/>
        </p:blipFill>
        <p:spPr>
          <a:xfrm>
            <a:off x="0" y="0"/>
            <a:ext cx="9144000" cy="6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142f9999c35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9049" y="1312213"/>
            <a:ext cx="4408475" cy="31022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" name="Google Shape;288;g142f9999c35_0_0"/>
          <p:cNvGrpSpPr/>
          <p:nvPr/>
        </p:nvGrpSpPr>
        <p:grpSpPr>
          <a:xfrm>
            <a:off x="326612" y="1556588"/>
            <a:ext cx="3484683" cy="3488817"/>
            <a:chOff x="326612" y="1556588"/>
            <a:chExt cx="3484683" cy="3488817"/>
          </a:xfrm>
        </p:grpSpPr>
        <p:pic>
          <p:nvPicPr>
            <p:cNvPr id="289" name="Google Shape;289;g142f9999c35_0_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6612" y="1556588"/>
              <a:ext cx="3484683" cy="2613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g142f9999c35_0_0"/>
            <p:cNvSpPr txBox="1"/>
            <p:nvPr/>
          </p:nvSpPr>
          <p:spPr>
            <a:xfrm>
              <a:off x="390520" y="4414505"/>
              <a:ext cx="2557200" cy="63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" sz="105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Prof. Sinisa Vukelic, </a:t>
              </a:r>
              <a:br>
                <a:rPr b="0" i="0" lang="en" sz="105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" sz="1050" u="none" cap="none" strike="noStrik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Department of Mechanical Engineering</a:t>
              </a:r>
              <a:r>
                <a:rPr b="0" i="0" lang="en" sz="1050" u="none" cap="none" strike="noStrike">
                  <a:solidFill>
                    <a:srgbClr val="6C717C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7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42c89c42c8_0_3"/>
          <p:cNvSpPr/>
          <p:nvPr/>
        </p:nvSpPr>
        <p:spPr>
          <a:xfrm>
            <a:off x="0" y="583350"/>
            <a:ext cx="3345300" cy="4560000"/>
          </a:xfrm>
          <a:prstGeom prst="rect">
            <a:avLst/>
          </a:prstGeom>
          <a:solidFill>
            <a:srgbClr val="00011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142c89c42c8_0_3"/>
          <p:cNvSpPr txBox="1"/>
          <p:nvPr/>
        </p:nvSpPr>
        <p:spPr>
          <a:xfrm>
            <a:off x="50375" y="4345075"/>
            <a:ext cx="301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Annamaria R Norweg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Professor of Rehabilitation and Regenerative Medicine 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g142c89c42c8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142c89c42c8_0_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150" y="1736951"/>
            <a:ext cx="3149025" cy="216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142c89c42c8_0_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99900" y="1447093"/>
            <a:ext cx="5493903" cy="300984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142c89c42c8_0_3"/>
          <p:cNvSpPr txBox="1"/>
          <p:nvPr/>
        </p:nvSpPr>
        <p:spPr>
          <a:xfrm>
            <a:off x="50375" y="1203703"/>
            <a:ext cx="252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Calm Breathing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7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"/>
          <p:cNvSpPr/>
          <p:nvPr/>
        </p:nvSpPr>
        <p:spPr>
          <a:xfrm>
            <a:off x="0" y="583350"/>
            <a:ext cx="3345300" cy="4560000"/>
          </a:xfrm>
          <a:prstGeom prst="rect">
            <a:avLst/>
          </a:prstGeom>
          <a:solidFill>
            <a:srgbClr val="00011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6" name="Google Shape;306;p23"/>
          <p:cNvGrpSpPr/>
          <p:nvPr/>
        </p:nvGrpSpPr>
        <p:grpSpPr>
          <a:xfrm>
            <a:off x="233499" y="1241550"/>
            <a:ext cx="3266400" cy="3789825"/>
            <a:chOff x="233499" y="1241550"/>
            <a:chExt cx="3266400" cy="3789825"/>
          </a:xfrm>
        </p:grpSpPr>
        <p:pic>
          <p:nvPicPr>
            <p:cNvPr id="307" name="Google Shape;307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76825" y="1241550"/>
              <a:ext cx="2410602" cy="2837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23"/>
            <p:cNvSpPr txBox="1"/>
            <p:nvPr/>
          </p:nvSpPr>
          <p:spPr>
            <a:xfrm>
              <a:off x="233499" y="4354275"/>
              <a:ext cx="32664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Julian Abrams, MD, MS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Professor of Medicine and Epidemiology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58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Division of Digestive and Liver Diseases</a:t>
              </a:r>
              <a:endPara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9" name="Google Shape;309;p23"/>
          <p:cNvPicPr preferRelativeResize="0"/>
          <p:nvPr/>
        </p:nvPicPr>
        <p:blipFill rotWithShape="1">
          <a:blip r:embed="rId4">
            <a:alphaModFix/>
          </a:blip>
          <a:srcRect b="0" l="4333" r="0" t="0"/>
          <a:stretch/>
        </p:blipFill>
        <p:spPr>
          <a:xfrm>
            <a:off x="3499900" y="1407850"/>
            <a:ext cx="5472548" cy="270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6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1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g142f9999c35_0_36"/>
          <p:cNvPicPr preferRelativeResize="0"/>
          <p:nvPr/>
        </p:nvPicPr>
        <p:blipFill rotWithShape="1">
          <a:blip r:embed="rId3">
            <a:alphaModFix/>
          </a:blip>
          <a:srcRect b="86535" l="0" r="0" t="0"/>
          <a:stretch/>
        </p:blipFill>
        <p:spPr>
          <a:xfrm>
            <a:off x="0" y="0"/>
            <a:ext cx="9144000" cy="6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142f9999c35_0_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6021" y="1203580"/>
            <a:ext cx="3608855" cy="3377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142f9999c35_0_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02292" y="1343875"/>
            <a:ext cx="1763083" cy="25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142f9999c35_0_36"/>
          <p:cNvPicPr preferRelativeResize="0"/>
          <p:nvPr/>
        </p:nvPicPr>
        <p:blipFill rotWithShape="1">
          <a:blip r:embed="rId6">
            <a:alphaModFix/>
          </a:blip>
          <a:srcRect b="9602" l="15552" r="24880" t="-3745"/>
          <a:stretch/>
        </p:blipFill>
        <p:spPr>
          <a:xfrm>
            <a:off x="363954" y="1403036"/>
            <a:ext cx="2245970" cy="256500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142f9999c35_0_36"/>
          <p:cNvSpPr txBox="1"/>
          <p:nvPr/>
        </p:nvSpPr>
        <p:spPr>
          <a:xfrm>
            <a:off x="238125" y="4220170"/>
            <a:ext cx="2174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br>
              <a:rPr b="0" i="0" lang="en" sz="1000" u="none" cap="none" strike="noStrike">
                <a:solidFill>
                  <a:srgbClr val="6C717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000" u="none" cap="none" strike="noStrike">
                <a:solidFill>
                  <a:srgbClr val="6C717C"/>
                </a:solidFill>
                <a:latin typeface="Arial"/>
                <a:ea typeface="Arial"/>
                <a:cs typeface="Arial"/>
                <a:sym typeface="Arial"/>
              </a:rPr>
              <a:t>Joseph M. Lombardi, M.D.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6C717C"/>
                </a:solidFill>
                <a:latin typeface="Arial"/>
                <a:ea typeface="Arial"/>
                <a:cs typeface="Arial"/>
                <a:sym typeface="Arial"/>
              </a:rPr>
              <a:t>Spine and Scoliosis Surgery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6C717C"/>
                </a:solidFill>
                <a:latin typeface="Arial"/>
                <a:ea typeface="Arial"/>
                <a:cs typeface="Arial"/>
                <a:sym typeface="Arial"/>
              </a:rPr>
              <a:t>Professor of Orthopedic Surgery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3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9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3"/>
          <p:cNvSpPr/>
          <p:nvPr/>
        </p:nvSpPr>
        <p:spPr>
          <a:xfrm>
            <a:off x="0" y="583350"/>
            <a:ext cx="9144000" cy="4560300"/>
          </a:xfrm>
          <a:prstGeom prst="rect">
            <a:avLst/>
          </a:prstGeom>
          <a:solidFill>
            <a:srgbClr val="00091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3"/>
          <p:cNvSpPr txBox="1"/>
          <p:nvPr>
            <p:ph type="title"/>
          </p:nvPr>
        </p:nvSpPr>
        <p:spPr>
          <a:xfrm>
            <a:off x="109949" y="790425"/>
            <a:ext cx="90339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b="1"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Developing cover art for journals</a:t>
            </a:r>
            <a:endParaRPr b="1"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6" name="Google Shape;326;p33"/>
          <p:cNvPicPr preferRelativeResize="0"/>
          <p:nvPr/>
        </p:nvPicPr>
        <p:blipFill rotWithShape="1">
          <a:blip r:embed="rId3">
            <a:alphaModFix/>
          </a:blip>
          <a:srcRect b="2846" l="5054" r="4357" t="1923"/>
          <a:stretch/>
        </p:blipFill>
        <p:spPr>
          <a:xfrm>
            <a:off x="6947150" y="1872450"/>
            <a:ext cx="1831600" cy="24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125" y="1872457"/>
            <a:ext cx="1901777" cy="249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96323" y="1804491"/>
            <a:ext cx="1997242" cy="256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9758" y="1856179"/>
            <a:ext cx="1919725" cy="2526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29713" y="1840887"/>
            <a:ext cx="1997250" cy="2689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02075" y="1845629"/>
            <a:ext cx="2021901" cy="251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7125" y="1832454"/>
            <a:ext cx="1997250" cy="2528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23550" y="1739513"/>
            <a:ext cx="2078799" cy="27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2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3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3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1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4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4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8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4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2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7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4"/>
          <p:cNvSpPr/>
          <p:nvPr/>
        </p:nvSpPr>
        <p:spPr>
          <a:xfrm>
            <a:off x="0" y="583356"/>
            <a:ext cx="9144000" cy="4560144"/>
          </a:xfrm>
          <a:prstGeom prst="rect">
            <a:avLst/>
          </a:prstGeom>
          <a:solidFill>
            <a:srgbClr val="00091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34"/>
          <p:cNvPicPr preferRelativeResize="0"/>
          <p:nvPr/>
        </p:nvPicPr>
        <p:blipFill rotWithShape="1">
          <a:blip r:embed="rId3">
            <a:alphaModFix/>
          </a:blip>
          <a:srcRect b="47248" l="6675" r="5817" t="8304"/>
          <a:stretch/>
        </p:blipFill>
        <p:spPr>
          <a:xfrm>
            <a:off x="3915912" y="816077"/>
            <a:ext cx="3256164" cy="408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9034" y="777342"/>
            <a:ext cx="1665548" cy="416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5"/>
          <p:cNvPicPr preferRelativeResize="0"/>
          <p:nvPr/>
        </p:nvPicPr>
        <p:blipFill rotWithShape="1">
          <a:blip r:embed="rId3">
            <a:alphaModFix/>
          </a:blip>
          <a:srcRect b="0" l="14213" r="17512" t="20773"/>
          <a:stretch/>
        </p:blipFill>
        <p:spPr>
          <a:xfrm>
            <a:off x="220000" y="3078825"/>
            <a:ext cx="2887575" cy="19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5"/>
          <p:cNvPicPr preferRelativeResize="0"/>
          <p:nvPr/>
        </p:nvPicPr>
        <p:blipFill rotWithShape="1">
          <a:blip r:embed="rId4">
            <a:alphaModFix/>
          </a:blip>
          <a:srcRect b="45607" l="5615" r="22459" t="7258"/>
          <a:stretch/>
        </p:blipFill>
        <p:spPr>
          <a:xfrm>
            <a:off x="288485" y="1045865"/>
            <a:ext cx="2750607" cy="176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5"/>
          <p:cNvPicPr preferRelativeResize="0"/>
          <p:nvPr/>
        </p:nvPicPr>
        <p:blipFill rotWithShape="1">
          <a:blip r:embed="rId5">
            <a:alphaModFix/>
          </a:blip>
          <a:srcRect b="0" l="0" r="41496" t="0"/>
          <a:stretch/>
        </p:blipFill>
        <p:spPr>
          <a:xfrm>
            <a:off x="6587550" y="2967989"/>
            <a:ext cx="2071924" cy="201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73848" y="1058575"/>
            <a:ext cx="2785626" cy="165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5"/>
          <p:cNvPicPr preferRelativeResize="0"/>
          <p:nvPr/>
        </p:nvPicPr>
        <p:blipFill rotWithShape="1">
          <a:blip r:embed="rId7">
            <a:alphaModFix/>
          </a:blip>
          <a:srcRect b="22009" l="42224" r="7187" t="0"/>
          <a:stretch/>
        </p:blipFill>
        <p:spPr>
          <a:xfrm>
            <a:off x="3661575" y="3722850"/>
            <a:ext cx="2371950" cy="126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78827" y="927639"/>
            <a:ext cx="1980299" cy="264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9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1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1760" y="1378266"/>
            <a:ext cx="2624799" cy="3225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0860" y="1378267"/>
            <a:ext cx="2534740" cy="3239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51928" y="1378267"/>
            <a:ext cx="2613563" cy="3239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5030" y="1754016"/>
            <a:ext cx="1971456" cy="250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5499" y="1754016"/>
            <a:ext cx="1971456" cy="250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95559" y="1754016"/>
            <a:ext cx="2019300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4990" y="1754016"/>
            <a:ext cx="2028210" cy="255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0" y="583356"/>
            <a:ext cx="9144000" cy="2447844"/>
          </a:xfrm>
          <a:prstGeom prst="rect">
            <a:avLst/>
          </a:prstGeom>
          <a:solidFill>
            <a:srgbClr val="00091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9"/>
          <p:cNvSpPr txBox="1"/>
          <p:nvPr/>
        </p:nvSpPr>
        <p:spPr>
          <a:xfrm>
            <a:off x="902688" y="1179600"/>
            <a:ext cx="14346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Leonardo </a:t>
            </a:r>
            <a:endParaRPr b="0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 Vinci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9"/>
          <p:cNvSpPr txBox="1"/>
          <p:nvPr/>
        </p:nvSpPr>
        <p:spPr>
          <a:xfrm>
            <a:off x="3780300" y="1179600"/>
            <a:ext cx="15834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Andreas Vesalius</a:t>
            </a:r>
            <a:endParaRPr b="0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9"/>
          <p:cNvSpPr txBox="1"/>
          <p:nvPr/>
        </p:nvSpPr>
        <p:spPr>
          <a:xfrm>
            <a:off x="6875713" y="1179600"/>
            <a:ext cx="1296600" cy="8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Frank</a:t>
            </a:r>
            <a:endParaRPr b="0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Netter</a:t>
            </a:r>
            <a:endParaRPr b="0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7738" y="2178600"/>
            <a:ext cx="2288515" cy="280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3125" y="2245675"/>
            <a:ext cx="2061775" cy="26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 rotWithShape="1">
          <a:blip r:embed="rId5">
            <a:alphaModFix/>
          </a:blip>
          <a:srcRect b="0" l="0" r="0" t="4361"/>
          <a:stretch/>
        </p:blipFill>
        <p:spPr>
          <a:xfrm>
            <a:off x="589100" y="2157875"/>
            <a:ext cx="2061775" cy="28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42f9999c35_0_229"/>
          <p:cNvSpPr/>
          <p:nvPr/>
        </p:nvSpPr>
        <p:spPr>
          <a:xfrm>
            <a:off x="0" y="583356"/>
            <a:ext cx="9144000" cy="4560000"/>
          </a:xfrm>
          <a:prstGeom prst="rect">
            <a:avLst/>
          </a:prstGeom>
          <a:solidFill>
            <a:srgbClr val="00091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g142f9999c35_0_2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1451" y="1272031"/>
            <a:ext cx="2849793" cy="361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142f9999c35_0_2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8400" y="1312900"/>
            <a:ext cx="2811899" cy="353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142f9999c35_0_2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8"/>
          <p:cNvSpPr/>
          <p:nvPr/>
        </p:nvSpPr>
        <p:spPr>
          <a:xfrm>
            <a:off x="0" y="583356"/>
            <a:ext cx="9144000" cy="4560000"/>
          </a:xfrm>
          <a:prstGeom prst="rect">
            <a:avLst/>
          </a:prstGeom>
          <a:solidFill>
            <a:srgbClr val="00091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38"/>
          <p:cNvPicPr preferRelativeResize="0"/>
          <p:nvPr/>
        </p:nvPicPr>
        <p:blipFill rotWithShape="1">
          <a:blip r:embed="rId3">
            <a:alphaModFix/>
          </a:blip>
          <a:srcRect b="47245" l="6675" r="5818" t="8307"/>
          <a:stretch/>
        </p:blipFill>
        <p:spPr>
          <a:xfrm>
            <a:off x="3011737" y="891927"/>
            <a:ext cx="3256164" cy="408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9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362c2bf999_1_0"/>
          <p:cNvSpPr/>
          <p:nvPr/>
        </p:nvSpPr>
        <p:spPr>
          <a:xfrm>
            <a:off x="0" y="15225"/>
            <a:ext cx="9144000" cy="5143500"/>
          </a:xfrm>
          <a:prstGeom prst="rect">
            <a:avLst/>
          </a:prstGeom>
          <a:solidFill>
            <a:srgbClr val="14A5FF"/>
          </a:solidFill>
          <a:ln cap="flat" cmpd="sng" w="9525">
            <a:solidFill>
              <a:srgbClr val="4949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1362c2bf999_1_0"/>
          <p:cNvSpPr txBox="1"/>
          <p:nvPr/>
        </p:nvSpPr>
        <p:spPr>
          <a:xfrm>
            <a:off x="2275" y="853475"/>
            <a:ext cx="91416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BENEFITS</a:t>
            </a:r>
            <a:endParaRPr b="0" i="0" sz="5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g1362c2bf999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425" y="1516395"/>
            <a:ext cx="4061775" cy="16076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76200">
              <a:srgbClr val="000000">
                <a:alpha val="48235"/>
              </a:srgbClr>
            </a:outerShdw>
          </a:effectLst>
        </p:spPr>
      </p:pic>
      <p:pic>
        <p:nvPicPr>
          <p:cNvPr id="393" name="Google Shape;393;g1362c2bf999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425" y="3242575"/>
            <a:ext cx="4061775" cy="1655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76200">
              <a:srgbClr val="000000">
                <a:alpha val="48235"/>
              </a:srgbClr>
            </a:outerShdw>
          </a:effectLst>
        </p:spPr>
      </p:pic>
      <p:pic>
        <p:nvPicPr>
          <p:cNvPr id="394" name="Google Shape;394;g1362c2bf999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99775" y="1524068"/>
            <a:ext cx="4121850" cy="162818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76200">
              <a:srgbClr val="000000">
                <a:alpha val="48235"/>
              </a:srgbClr>
            </a:outerShdw>
          </a:effectLst>
        </p:spPr>
      </p:pic>
      <p:pic>
        <p:nvPicPr>
          <p:cNvPr id="395" name="Google Shape;395;g1362c2bf999_1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99775" y="3254800"/>
            <a:ext cx="4121850" cy="16550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76200">
              <a:srgbClr val="000000">
                <a:alpha val="48235"/>
              </a:srgbClr>
            </a:outerShdw>
          </a:effectLst>
        </p:spPr>
      </p:pic>
      <p:pic>
        <p:nvPicPr>
          <p:cNvPr id="396" name="Google Shape;396;g1362c2bf999_1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5"/>
          <p:cNvSpPr/>
          <p:nvPr/>
        </p:nvSpPr>
        <p:spPr>
          <a:xfrm>
            <a:off x="1458900" y="660300"/>
            <a:ext cx="7685100" cy="44832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0A4F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25"/>
          <p:cNvSpPr/>
          <p:nvPr/>
        </p:nvSpPr>
        <p:spPr>
          <a:xfrm>
            <a:off x="-24" y="76850"/>
            <a:ext cx="4753642" cy="5143500"/>
          </a:xfrm>
          <a:custGeom>
            <a:rect b="b" l="l" r="r" t="t"/>
            <a:pathLst>
              <a:path extrusionOk="0" h="13716000" w="12188825">
                <a:moveTo>
                  <a:pt x="0" y="13716000"/>
                </a:moveTo>
                <a:lnTo>
                  <a:pt x="0" y="0"/>
                </a:lnTo>
                <a:lnTo>
                  <a:pt x="5245587" y="0"/>
                </a:lnTo>
                <a:lnTo>
                  <a:pt x="1218882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03" name="Google Shape;403;p25"/>
          <p:cNvSpPr/>
          <p:nvPr/>
        </p:nvSpPr>
        <p:spPr>
          <a:xfrm>
            <a:off x="0" y="4840243"/>
            <a:ext cx="9144000" cy="3801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34300" lIns="34300" spcFirstLastPara="1" rIns="34300" wrap="square" tIns="34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5"/>
          <p:cNvSpPr txBox="1"/>
          <p:nvPr/>
        </p:nvSpPr>
        <p:spPr>
          <a:xfrm>
            <a:off x="4187350" y="1442725"/>
            <a:ext cx="4583100" cy="21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411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1" i="0" lang="en" sz="4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INCLUDE ART </a:t>
            </a:r>
            <a:endParaRPr b="1" i="0" sz="48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1" i="0" lang="en" sz="4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AT THE START!</a:t>
            </a:r>
            <a:endParaRPr b="1" i="0" sz="4800" u="none" cap="none" strike="noStrike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05" name="Google Shape;40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7750"/>
            <a:ext cx="4467825" cy="20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" name="Google Shape;407;p25"/>
          <p:cNvGrpSpPr/>
          <p:nvPr/>
        </p:nvGrpSpPr>
        <p:grpSpPr>
          <a:xfrm>
            <a:off x="4467825" y="1913277"/>
            <a:ext cx="4344900" cy="1316955"/>
            <a:chOff x="4467825" y="1913277"/>
            <a:chExt cx="4344900" cy="1316955"/>
          </a:xfrm>
        </p:grpSpPr>
        <p:sp>
          <p:nvSpPr>
            <p:cNvPr id="408" name="Google Shape;408;p25"/>
            <p:cNvSpPr txBox="1"/>
            <p:nvPr/>
          </p:nvSpPr>
          <p:spPr>
            <a:xfrm>
              <a:off x="4552112" y="2346432"/>
              <a:ext cx="4176300" cy="883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Nicoletta (Niki) Barolini</a:t>
              </a:r>
              <a:endParaRPr b="1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800" u="sng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nb2367@columbia.edu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5"/>
            <p:cNvSpPr txBox="1"/>
            <p:nvPr/>
          </p:nvSpPr>
          <p:spPr>
            <a:xfrm>
              <a:off x="4467825" y="1913277"/>
              <a:ext cx="4344900" cy="433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38100">
                <a:srgbClr val="000000">
                  <a:alpha val="47843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0" i="0" lang="en" sz="2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Resources for science graphics:</a:t>
              </a:r>
              <a:endPara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6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7"/>
          <p:cNvSpPr/>
          <p:nvPr/>
        </p:nvSpPr>
        <p:spPr>
          <a:xfrm>
            <a:off x="0" y="322406"/>
            <a:ext cx="9144000" cy="507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5" name="Google Shape;415;p17"/>
          <p:cNvGrpSpPr/>
          <p:nvPr/>
        </p:nvGrpSpPr>
        <p:grpSpPr>
          <a:xfrm>
            <a:off x="390520" y="1081012"/>
            <a:ext cx="7768401" cy="4253044"/>
            <a:chOff x="390520" y="1081012"/>
            <a:chExt cx="7768401" cy="4253044"/>
          </a:xfrm>
        </p:grpSpPr>
        <p:grpSp>
          <p:nvGrpSpPr>
            <p:cNvPr id="416" name="Google Shape;416;p17"/>
            <p:cNvGrpSpPr/>
            <p:nvPr/>
          </p:nvGrpSpPr>
          <p:grpSpPr>
            <a:xfrm>
              <a:off x="390520" y="1081012"/>
              <a:ext cx="2941810" cy="1130126"/>
              <a:chOff x="-1444823" y="1501266"/>
              <a:chExt cx="3314716" cy="1273381"/>
            </a:xfrm>
          </p:grpSpPr>
          <p:pic>
            <p:nvPicPr>
              <p:cNvPr id="417" name="Google Shape;417;p17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-1444808" y="2076147"/>
                <a:ext cx="3314701" cy="698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8" name="Google Shape;418;p17"/>
              <p:cNvSpPr txBox="1"/>
              <p:nvPr/>
            </p:nvSpPr>
            <p:spPr>
              <a:xfrm>
                <a:off x="-1444823" y="1501266"/>
                <a:ext cx="1079400" cy="34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Linear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9" name="Google Shape;419;p17"/>
            <p:cNvGrpSpPr/>
            <p:nvPr/>
          </p:nvGrpSpPr>
          <p:grpSpPr>
            <a:xfrm>
              <a:off x="4319157" y="1107289"/>
              <a:ext cx="1812144" cy="1544147"/>
              <a:chOff x="6021595" y="3666640"/>
              <a:chExt cx="2019552" cy="1720881"/>
            </a:xfrm>
          </p:grpSpPr>
          <p:pic>
            <p:nvPicPr>
              <p:cNvPr id="420" name="Google Shape;420;p17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416941" y="3892521"/>
                <a:ext cx="1624206" cy="1495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1" name="Google Shape;421;p17"/>
              <p:cNvSpPr txBox="1"/>
              <p:nvPr/>
            </p:nvSpPr>
            <p:spPr>
              <a:xfrm>
                <a:off x="6021595" y="3666640"/>
                <a:ext cx="892500" cy="34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Circular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17"/>
            <p:cNvGrpSpPr/>
            <p:nvPr/>
          </p:nvGrpSpPr>
          <p:grpSpPr>
            <a:xfrm>
              <a:off x="591948" y="2948950"/>
              <a:ext cx="1457402" cy="1877113"/>
              <a:chOff x="-1340367" y="3324690"/>
              <a:chExt cx="1457402" cy="1877113"/>
            </a:xfrm>
          </p:grpSpPr>
          <p:pic>
            <p:nvPicPr>
              <p:cNvPr id="423" name="Google Shape;423;p17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53911" t="0"/>
              <a:stretch/>
            </p:blipFill>
            <p:spPr>
              <a:xfrm>
                <a:off x="-1340367" y="3766703"/>
                <a:ext cx="1457399" cy="1435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4" name="Google Shape;424;p17"/>
              <p:cNvSpPr txBox="1"/>
              <p:nvPr/>
            </p:nvSpPr>
            <p:spPr>
              <a:xfrm>
                <a:off x="-1340365" y="3324690"/>
                <a:ext cx="14574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Convergent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5" name="Google Shape;425;p17"/>
            <p:cNvGrpSpPr/>
            <p:nvPr/>
          </p:nvGrpSpPr>
          <p:grpSpPr>
            <a:xfrm>
              <a:off x="6244472" y="2905174"/>
              <a:ext cx="1914449" cy="1713494"/>
              <a:chOff x="3965715" y="2878683"/>
              <a:chExt cx="2235200" cy="2044011"/>
            </a:xfrm>
          </p:grpSpPr>
          <p:pic>
            <p:nvPicPr>
              <p:cNvPr id="426" name="Google Shape;426;p1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3965715" y="3385994"/>
                <a:ext cx="2235200" cy="15367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7" name="Google Shape;427;p17"/>
              <p:cNvSpPr txBox="1"/>
              <p:nvPr/>
            </p:nvSpPr>
            <p:spPr>
              <a:xfrm>
                <a:off x="4084312" y="2878683"/>
                <a:ext cx="1717200" cy="36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Serpentine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" name="Google Shape;428;p17"/>
            <p:cNvGrpSpPr/>
            <p:nvPr/>
          </p:nvGrpSpPr>
          <p:grpSpPr>
            <a:xfrm>
              <a:off x="3264533" y="2905164"/>
              <a:ext cx="2078633" cy="2428892"/>
              <a:chOff x="8776793" y="2341725"/>
              <a:chExt cx="2247899" cy="2626681"/>
            </a:xfrm>
          </p:grpSpPr>
          <p:pic>
            <p:nvPicPr>
              <p:cNvPr id="429" name="Google Shape;429;p17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8776793" y="2580807"/>
                <a:ext cx="2247899" cy="2387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0" name="Google Shape;430;p17"/>
              <p:cNvSpPr txBox="1"/>
              <p:nvPr/>
            </p:nvSpPr>
            <p:spPr>
              <a:xfrm>
                <a:off x="9317542" y="2341725"/>
                <a:ext cx="1166400" cy="33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Radiating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1" name="Google Shape;431;p17"/>
          <p:cNvSpPr txBox="1"/>
          <p:nvPr/>
        </p:nvSpPr>
        <p:spPr>
          <a:xfrm>
            <a:off x="6979250" y="1384474"/>
            <a:ext cx="1741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► Path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" name="Google Shape;433;p17"/>
          <p:cNvGrpSpPr/>
          <p:nvPr/>
        </p:nvGrpSpPr>
        <p:grpSpPr>
          <a:xfrm>
            <a:off x="326463" y="1143300"/>
            <a:ext cx="7712908" cy="3944339"/>
            <a:chOff x="357513" y="1113850"/>
            <a:chExt cx="7712908" cy="3944339"/>
          </a:xfrm>
        </p:grpSpPr>
        <p:pic>
          <p:nvPicPr>
            <p:cNvPr id="434" name="Google Shape;434;p1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57513" y="1440263"/>
              <a:ext cx="3159572" cy="11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1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244464" y="3181063"/>
              <a:ext cx="1825957" cy="1877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1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57525" y="3283538"/>
              <a:ext cx="2005700" cy="1580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1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424925" y="1113850"/>
              <a:ext cx="2005702" cy="1908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1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3220000" y="3224199"/>
              <a:ext cx="2167699" cy="17908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7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9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42f9999c35_0_118"/>
          <p:cNvSpPr/>
          <p:nvPr/>
        </p:nvSpPr>
        <p:spPr>
          <a:xfrm>
            <a:off x="-1175" y="648550"/>
            <a:ext cx="9144000" cy="46203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g142f9999c35_0_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73167"/>
            <a:ext cx="9144000" cy="37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142f9999c35_0_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142f9999c35_0_118"/>
          <p:cNvSpPr txBox="1"/>
          <p:nvPr/>
        </p:nvSpPr>
        <p:spPr>
          <a:xfrm>
            <a:off x="0" y="2864800"/>
            <a:ext cx="888600" cy="492600"/>
          </a:xfrm>
          <a:prstGeom prst="rect">
            <a:avLst/>
          </a:prstGeom>
          <a:solidFill>
            <a:srgbClr val="E9000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Enter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142f9999c35_0_118"/>
          <p:cNvSpPr txBox="1"/>
          <p:nvPr/>
        </p:nvSpPr>
        <p:spPr>
          <a:xfrm>
            <a:off x="8442875" y="2864800"/>
            <a:ext cx="701100" cy="492600"/>
          </a:xfrm>
          <a:prstGeom prst="rect">
            <a:avLst/>
          </a:prstGeom>
          <a:solidFill>
            <a:srgbClr val="E9000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Exit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1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8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5906" y="1467787"/>
            <a:ext cx="3291775" cy="2823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1072" y="1495243"/>
            <a:ext cx="2370333" cy="2768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 rotWithShape="1">
          <a:blip r:embed="rId5">
            <a:alphaModFix/>
          </a:blip>
          <a:srcRect b="0" l="2973" r="36180" t="0"/>
          <a:stretch/>
        </p:blipFill>
        <p:spPr>
          <a:xfrm>
            <a:off x="195716" y="1467768"/>
            <a:ext cx="2924009" cy="276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/>
          <p:nvPr/>
        </p:nvSpPr>
        <p:spPr>
          <a:xfrm>
            <a:off x="0" y="322396"/>
            <a:ext cx="9144000" cy="5070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3"/>
          <p:cNvSpPr/>
          <p:nvPr/>
        </p:nvSpPr>
        <p:spPr>
          <a:xfrm>
            <a:off x="0" y="249825"/>
            <a:ext cx="5667804" cy="5143500"/>
          </a:xfrm>
          <a:custGeom>
            <a:rect b="b" l="l" r="r" t="t"/>
            <a:pathLst>
              <a:path extrusionOk="0" h="13716000" w="12188825">
                <a:moveTo>
                  <a:pt x="0" y="13716000"/>
                </a:moveTo>
                <a:lnTo>
                  <a:pt x="0" y="0"/>
                </a:lnTo>
                <a:lnTo>
                  <a:pt x="5245587" y="0"/>
                </a:lnTo>
                <a:lnTo>
                  <a:pt x="1218882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73" name="Google Shape;73;p13"/>
          <p:cNvSpPr txBox="1"/>
          <p:nvPr/>
        </p:nvSpPr>
        <p:spPr>
          <a:xfrm>
            <a:off x="6160770" y="1296912"/>
            <a:ext cx="2983206" cy="33239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► Audience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► Context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► Path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► Actors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► Clarity</a:t>
            </a:r>
            <a:endParaRPr b="1" i="0" sz="28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74" name="Google Shape;7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155" y="1530898"/>
            <a:ext cx="5051060" cy="2855973"/>
          </a:xfrm>
          <a:prstGeom prst="rect">
            <a:avLst/>
          </a:prstGeom>
          <a:noFill/>
          <a:ln cap="flat" cmpd="sng" w="38100">
            <a:solidFill>
              <a:srgbClr val="15161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" name="Google Shape;7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/>
          <p:nvPr/>
        </p:nvSpPr>
        <p:spPr>
          <a:xfrm>
            <a:off x="0" y="322396"/>
            <a:ext cx="9144000" cy="5070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4"/>
          <p:cNvSpPr/>
          <p:nvPr/>
        </p:nvSpPr>
        <p:spPr>
          <a:xfrm>
            <a:off x="0" y="249825"/>
            <a:ext cx="5667804" cy="5143500"/>
          </a:xfrm>
          <a:custGeom>
            <a:rect b="b" l="l" r="r" t="t"/>
            <a:pathLst>
              <a:path extrusionOk="0" h="13716000" w="12188825">
                <a:moveTo>
                  <a:pt x="0" y="13716000"/>
                </a:moveTo>
                <a:lnTo>
                  <a:pt x="0" y="0"/>
                </a:lnTo>
                <a:lnTo>
                  <a:pt x="5245587" y="0"/>
                </a:lnTo>
                <a:lnTo>
                  <a:pt x="1218882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330199" y="1485898"/>
            <a:ext cx="3050100" cy="13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► Audience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4210799" y="1208250"/>
            <a:ext cx="4389900" cy="21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◼"/>
            </a:pP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Who is your audience?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◼"/>
            </a:pP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familiar is your audience with the subject matter?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◼"/>
            </a:pP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your desired outcome?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71900"/>
            <a:ext cx="9143974" cy="24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400"/>
                                        <p:tgtEl>
                                          <p:spTgt spid="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400"/>
                                        <p:tgtEl>
                                          <p:spTgt spid="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400"/>
                                        <p:tgtEl>
                                          <p:spTgt spid="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400"/>
                                        <p:tgtEl>
                                          <p:spTgt spid="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400"/>
                                        <p:tgtEl>
                                          <p:spTgt spid="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400"/>
                                        <p:tgtEl>
                                          <p:spTgt spid="8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400"/>
                                        <p:tgtEl>
                                          <p:spTgt spid="8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/>
          <p:nvPr/>
        </p:nvSpPr>
        <p:spPr>
          <a:xfrm>
            <a:off x="0" y="309182"/>
            <a:ext cx="9144000" cy="5070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-1" y="249835"/>
            <a:ext cx="8318873" cy="5143500"/>
          </a:xfrm>
          <a:custGeom>
            <a:rect b="b" l="l" r="r" t="t"/>
            <a:pathLst>
              <a:path extrusionOk="0" h="13716000" w="12188825">
                <a:moveTo>
                  <a:pt x="0" y="13716000"/>
                </a:moveTo>
                <a:lnTo>
                  <a:pt x="0" y="0"/>
                </a:lnTo>
                <a:lnTo>
                  <a:pt x="5245587" y="0"/>
                </a:lnTo>
                <a:lnTo>
                  <a:pt x="1218882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6042992" y="1889680"/>
            <a:ext cx="2862470" cy="6694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► Context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620202" y="3060599"/>
            <a:ext cx="117259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front cover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4737052" y="3045023"/>
            <a:ext cx="176519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back cover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854" y="515110"/>
            <a:ext cx="4466138" cy="443591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2142877" y="4320613"/>
            <a:ext cx="176519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42f9999c35_0_106"/>
          <p:cNvSpPr/>
          <p:nvPr/>
        </p:nvSpPr>
        <p:spPr>
          <a:xfrm flipH="1" rot="-5400000">
            <a:off x="4583326" y="608749"/>
            <a:ext cx="4510800" cy="46104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142f9999c35_0_106"/>
          <p:cNvSpPr/>
          <p:nvPr/>
        </p:nvSpPr>
        <p:spPr>
          <a:xfrm rot="5400000">
            <a:off x="22275" y="658099"/>
            <a:ext cx="4488900" cy="45336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g142f9999c35_0_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843" y="2056238"/>
            <a:ext cx="1733722" cy="261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142f9999c35_0_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8386" y="2093988"/>
            <a:ext cx="2449199" cy="30536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142f9999c35_0_106"/>
          <p:cNvSpPr txBox="1"/>
          <p:nvPr/>
        </p:nvSpPr>
        <p:spPr>
          <a:xfrm>
            <a:off x="374000" y="1238875"/>
            <a:ext cx="28614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Simple</a:t>
            </a:r>
            <a:endParaRPr b="1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142f9999c35_0_106"/>
          <p:cNvSpPr txBox="1"/>
          <p:nvPr/>
        </p:nvSpPr>
        <p:spPr>
          <a:xfrm>
            <a:off x="5562025" y="1238875"/>
            <a:ext cx="35823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Complex</a:t>
            </a:r>
            <a:endParaRPr b="1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142f9999c35_0_106"/>
          <p:cNvSpPr/>
          <p:nvPr/>
        </p:nvSpPr>
        <p:spPr>
          <a:xfrm>
            <a:off x="3384450" y="2502750"/>
            <a:ext cx="2272200" cy="1720800"/>
          </a:xfrm>
          <a:prstGeom prst="flowChartConnector">
            <a:avLst/>
          </a:prstGeom>
          <a:solidFill>
            <a:srgbClr val="99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g142f9999c35_0_106"/>
          <p:cNvSpPr txBox="1"/>
          <p:nvPr/>
        </p:nvSpPr>
        <p:spPr>
          <a:xfrm>
            <a:off x="3507625" y="2740500"/>
            <a:ext cx="20544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Sweet Spot</a:t>
            </a:r>
            <a:endParaRPr b="1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g142f9999c35_0_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6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9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42f9999c35_0_126"/>
          <p:cNvSpPr/>
          <p:nvPr/>
        </p:nvSpPr>
        <p:spPr>
          <a:xfrm>
            <a:off x="0" y="322406"/>
            <a:ext cx="9144000" cy="507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g142f9999c35_0_126"/>
          <p:cNvSpPr/>
          <p:nvPr/>
        </p:nvSpPr>
        <p:spPr>
          <a:xfrm>
            <a:off x="0" y="249825"/>
            <a:ext cx="8288401" cy="5143500"/>
          </a:xfrm>
          <a:custGeom>
            <a:rect b="b" l="l" r="r" t="t"/>
            <a:pathLst>
              <a:path extrusionOk="0" h="13716000" w="12188825">
                <a:moveTo>
                  <a:pt x="0" y="13716000"/>
                </a:moveTo>
                <a:lnTo>
                  <a:pt x="0" y="0"/>
                </a:lnTo>
                <a:lnTo>
                  <a:pt x="5245587" y="0"/>
                </a:lnTo>
                <a:lnTo>
                  <a:pt x="1218882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117" name="Google Shape;117;g142f9999c35_0_126"/>
          <p:cNvGrpSpPr/>
          <p:nvPr/>
        </p:nvGrpSpPr>
        <p:grpSpPr>
          <a:xfrm>
            <a:off x="238151" y="878375"/>
            <a:ext cx="6421949" cy="4514943"/>
            <a:chOff x="235451" y="878375"/>
            <a:chExt cx="6421949" cy="4514943"/>
          </a:xfrm>
        </p:grpSpPr>
        <p:grpSp>
          <p:nvGrpSpPr>
            <p:cNvPr id="118" name="Google Shape;118;g142f9999c35_0_126"/>
            <p:cNvGrpSpPr/>
            <p:nvPr/>
          </p:nvGrpSpPr>
          <p:grpSpPr>
            <a:xfrm>
              <a:off x="444983" y="878375"/>
              <a:ext cx="2941797" cy="860063"/>
              <a:chOff x="367727" y="1705590"/>
              <a:chExt cx="3314701" cy="969085"/>
            </a:xfrm>
          </p:grpSpPr>
          <p:pic>
            <p:nvPicPr>
              <p:cNvPr id="119" name="Google Shape;119;g142f9999c35_0_126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367727" y="1976175"/>
                <a:ext cx="3314701" cy="698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0" name="Google Shape;120;g142f9999c35_0_126"/>
              <p:cNvSpPr txBox="1"/>
              <p:nvPr/>
            </p:nvSpPr>
            <p:spPr>
              <a:xfrm>
                <a:off x="399177" y="1705590"/>
                <a:ext cx="1079400" cy="34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Linear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" name="Google Shape;121;g142f9999c35_0_126"/>
            <p:cNvGrpSpPr/>
            <p:nvPr/>
          </p:nvGrpSpPr>
          <p:grpSpPr>
            <a:xfrm>
              <a:off x="2494754" y="2703959"/>
              <a:ext cx="2235199" cy="2359166"/>
              <a:chOff x="5350244" y="3666640"/>
              <a:chExt cx="2235199" cy="2359166"/>
            </a:xfrm>
          </p:grpSpPr>
          <p:pic>
            <p:nvPicPr>
              <p:cNvPr id="122" name="Google Shape;122;g142f9999c35_0_12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350244" y="3968406"/>
                <a:ext cx="2235199" cy="2057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3" name="Google Shape;123;g142f9999c35_0_126"/>
              <p:cNvSpPr txBox="1"/>
              <p:nvPr/>
            </p:nvSpPr>
            <p:spPr>
              <a:xfrm>
                <a:off x="6021595" y="3666640"/>
                <a:ext cx="8925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Circular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4" name="Google Shape;124;g142f9999c35_0_126"/>
            <p:cNvGrpSpPr/>
            <p:nvPr/>
          </p:nvGrpSpPr>
          <p:grpSpPr>
            <a:xfrm>
              <a:off x="371275" y="3496700"/>
              <a:ext cx="1714322" cy="1719450"/>
              <a:chOff x="539385" y="3324690"/>
              <a:chExt cx="1714322" cy="1719450"/>
            </a:xfrm>
          </p:grpSpPr>
          <p:pic>
            <p:nvPicPr>
              <p:cNvPr id="125" name="Google Shape;125;g142f9999c35_0_12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53910" t="0"/>
              <a:stretch/>
            </p:blipFill>
            <p:spPr>
              <a:xfrm>
                <a:off x="796308" y="3609040"/>
                <a:ext cx="1457399" cy="1435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6" name="Google Shape;126;g142f9999c35_0_126"/>
              <p:cNvSpPr txBox="1"/>
              <p:nvPr/>
            </p:nvSpPr>
            <p:spPr>
              <a:xfrm>
                <a:off x="539385" y="3324690"/>
                <a:ext cx="14574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Convergent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" name="Google Shape;127;g142f9999c35_0_126"/>
            <p:cNvGrpSpPr/>
            <p:nvPr/>
          </p:nvGrpSpPr>
          <p:grpSpPr>
            <a:xfrm>
              <a:off x="235451" y="1882349"/>
              <a:ext cx="2078670" cy="1470444"/>
              <a:chOff x="3773979" y="3168615"/>
              <a:chExt cx="2426935" cy="1754079"/>
            </a:xfrm>
          </p:grpSpPr>
          <p:pic>
            <p:nvPicPr>
              <p:cNvPr id="128" name="Google Shape;128;g142f9999c35_0_12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3965715" y="3385994"/>
                <a:ext cx="2235199" cy="15367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9" name="Google Shape;129;g142f9999c35_0_126"/>
              <p:cNvSpPr txBox="1"/>
              <p:nvPr/>
            </p:nvSpPr>
            <p:spPr>
              <a:xfrm>
                <a:off x="3773979" y="3168615"/>
                <a:ext cx="1717200" cy="36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Serpentine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0" name="Google Shape;130;g142f9999c35_0_126"/>
            <p:cNvGrpSpPr/>
            <p:nvPr/>
          </p:nvGrpSpPr>
          <p:grpSpPr>
            <a:xfrm>
              <a:off x="4409501" y="3005719"/>
              <a:ext cx="2247899" cy="2387599"/>
              <a:chOff x="8776793" y="2580807"/>
              <a:chExt cx="2247899" cy="2387599"/>
            </a:xfrm>
          </p:grpSpPr>
          <p:pic>
            <p:nvPicPr>
              <p:cNvPr id="131" name="Google Shape;131;g142f9999c35_0_126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8776793" y="2580807"/>
                <a:ext cx="2247899" cy="2387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2" name="Google Shape;132;g142f9999c35_0_126"/>
              <p:cNvSpPr txBox="1"/>
              <p:nvPr/>
            </p:nvSpPr>
            <p:spPr>
              <a:xfrm>
                <a:off x="9825977" y="3662072"/>
                <a:ext cx="11664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Radiating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3" name="Google Shape;133;g142f9999c35_0_126"/>
          <p:cNvSpPr txBox="1"/>
          <p:nvPr/>
        </p:nvSpPr>
        <p:spPr>
          <a:xfrm>
            <a:off x="5880099" y="1646023"/>
            <a:ext cx="3050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► Path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g142f9999c35_0_1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-7478"/>
            <a:ext cx="9143976" cy="787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Theme">
  <a:themeElements>
    <a:clrScheme name="Custom 7">
      <a:dk1>
        <a:srgbClr val="B4B4B4"/>
      </a:dk1>
      <a:lt1>
        <a:srgbClr val="FFFFFF"/>
      </a:lt1>
      <a:dk2>
        <a:srgbClr val="494949"/>
      </a:dk2>
      <a:lt2>
        <a:srgbClr val="FFFFFF"/>
      </a:lt2>
      <a:accent1>
        <a:srgbClr val="0E6DE5"/>
      </a:accent1>
      <a:accent2>
        <a:srgbClr val="14A5FF"/>
      </a:accent2>
      <a:accent3>
        <a:srgbClr val="FFC625"/>
      </a:accent3>
      <a:accent4>
        <a:srgbClr val="2ADEC8"/>
      </a:accent4>
      <a:accent5>
        <a:srgbClr val="5C6F7A"/>
      </a:accent5>
      <a:accent6>
        <a:srgbClr val="E7E8EA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